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0" r:id="rId2"/>
    <p:sldId id="304" r:id="rId3"/>
    <p:sldId id="290" r:id="rId4"/>
    <p:sldId id="283" r:id="rId5"/>
    <p:sldId id="294" r:id="rId6"/>
    <p:sldId id="285" r:id="rId7"/>
    <p:sldId id="286" r:id="rId8"/>
    <p:sldId id="303" r:id="rId9"/>
    <p:sldId id="295" r:id="rId10"/>
    <p:sldId id="310" r:id="rId11"/>
    <p:sldId id="311" r:id="rId12"/>
    <p:sldId id="309" r:id="rId13"/>
    <p:sldId id="288" r:id="rId14"/>
    <p:sldId id="296" r:id="rId15"/>
    <p:sldId id="305" r:id="rId16"/>
    <p:sldId id="306" r:id="rId17"/>
    <p:sldId id="307" r:id="rId18"/>
    <p:sldId id="308" r:id="rId19"/>
    <p:sldId id="313" r:id="rId20"/>
    <p:sldId id="314" r:id="rId21"/>
    <p:sldId id="31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5CA9"/>
    <a:srgbClr val="407BAC"/>
    <a:srgbClr val="EEB952"/>
    <a:srgbClr val="7FBCC8"/>
    <a:srgbClr val="98E0E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90" d="100"/>
          <a:sy n="90" d="100"/>
        </p:scale>
        <p:origin x="-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1698C-B8EC-4747-8C83-13A15E994677}" type="datetimeFigureOut">
              <a:rPr lang="en-US" smtClean="0"/>
              <a:pPr/>
              <a:t>4/18/13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0AADB-981F-6845-8056-AC18216A6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96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44E13-8BCD-F740-AA56-7D34B0F79864}" type="datetimeFigureOut">
              <a:rPr lang="en-US" smtClean="0"/>
              <a:t>4/18/13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CE67F-0DD7-CB48-A1CB-09830BDC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10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30D9E6-9ABC-BA45-A46A-8E3E2E8F08EB}" type="slidenum">
              <a:rPr lang="en-US" sz="1200">
                <a:latin typeface="Calibri" charset="0"/>
              </a:rPr>
              <a:pPr eaLnBrk="1" hangingPunct="1"/>
              <a:t>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8D9E55E-AF14-6C4D-B37A-4A785D4447B7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Cloud Computing - What is Cloud computing?  Where does it fall?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assign IPs to customer virtual machines, but they operate the underlying infrastructure.  But their customers actually have dynamic IP addresses.  So basically they are doing both?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E67F-0DD7-CB48-A1CB-09830BDCA4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7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20000"/>
              </a:lnSpc>
            </a:pPr>
            <a:r>
              <a:rPr lang="en-US" sz="2000" dirty="0" smtClean="0"/>
              <a:t>Example - An organization who gives their customers IPs, who then use them on their provider’s servers.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ISP or End user??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E67F-0DD7-CB48-A1CB-09830BDCA4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55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no way of knowing whether an 8.3 transfer will meet policy requirements and can justify the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E67F-0DD7-CB48-A1CB-09830BDCA4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09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Must</a:t>
            </a:r>
            <a:r>
              <a:rPr lang="en-US" baseline="0" dirty="0" smtClean="0"/>
              <a:t> still</a:t>
            </a:r>
            <a:r>
              <a:rPr lang="en-US" dirty="0" smtClean="0"/>
              <a:t> show evidence that the new entity acquired assets</a:t>
            </a:r>
            <a:r>
              <a:rPr lang="en-US" baseline="0" dirty="0" smtClean="0"/>
              <a:t> that use the resources being transferred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E67F-0DD7-CB48-A1CB-09830BDCA4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49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0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323711"/>
            <a:ext cx="9144000" cy="2967955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445" y="5291666"/>
            <a:ext cx="8255000" cy="15517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EEECE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571"/>
            <a:ext cx="8497529" cy="1458932"/>
          </a:xfr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375CA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5503"/>
            <a:ext cx="8229600" cy="4240848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14116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14116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lanta_master2-01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737" y="453589"/>
            <a:ext cx="6972180" cy="1599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Dallas_master_bckgrnd-0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0" cy="6857543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287889"/>
            <a:ext cx="9144000" cy="2003777"/>
          </a:xfrm>
        </p:spPr>
        <p:txBody>
          <a:bodyPr/>
          <a:lstStyle/>
          <a:p>
            <a:r>
              <a:rPr lang="en-US" dirty="0" smtClean="0">
                <a:solidFill>
                  <a:srgbClr val="375CA9"/>
                </a:solidFill>
              </a:rPr>
              <a:t>Policy Implementation and Experience Report</a:t>
            </a:r>
            <a:endParaRPr lang="en-US" dirty="0">
              <a:solidFill>
                <a:srgbClr val="375CA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75CA9"/>
                </a:solidFill>
              </a:rPr>
              <a:t>Leslie Nobile</a:t>
            </a:r>
            <a:endParaRPr lang="en-US" dirty="0">
              <a:solidFill>
                <a:srgbClr val="375C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3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571"/>
            <a:ext cx="8497529" cy="773926"/>
          </a:xfrm>
        </p:spPr>
        <p:txBody>
          <a:bodyPr/>
          <a:lstStyle/>
          <a:p>
            <a:r>
              <a:rPr lang="en-US" dirty="0" smtClean="0"/>
              <a:t>Current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2406"/>
            <a:ext cx="8229600" cy="4385100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Must </a:t>
            </a:r>
            <a:r>
              <a:rPr lang="en-US" sz="2400" dirty="0"/>
              <a:t>have legal presence in the ARIN </a:t>
            </a:r>
            <a:r>
              <a:rPr lang="en-US" sz="2400" dirty="0" smtClean="0"/>
              <a:t>region</a:t>
            </a:r>
          </a:p>
          <a:p>
            <a:endParaRPr lang="en-US" sz="2400" dirty="0" smtClean="0"/>
          </a:p>
          <a:p>
            <a:r>
              <a:rPr lang="en-US" sz="2400" dirty="0" smtClean="0"/>
              <a:t>Ask requestors to provide geographical location information on where resources will be used </a:t>
            </a:r>
          </a:p>
          <a:p>
            <a:endParaRPr lang="en-US" sz="2400" dirty="0" smtClean="0"/>
          </a:p>
          <a:p>
            <a:r>
              <a:rPr lang="en-US" sz="2400" b="0" dirty="0" smtClean="0"/>
              <a:t>Must route </a:t>
            </a:r>
            <a:r>
              <a:rPr lang="en-US" sz="2400" b="0" dirty="0"/>
              <a:t>the least specific prefix within the ARIN region 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799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571"/>
            <a:ext cx="8497529" cy="929062"/>
          </a:xfrm>
        </p:spPr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0815"/>
            <a:ext cx="8229600" cy="4736579"/>
          </a:xfrm>
        </p:spPr>
        <p:txBody>
          <a:bodyPr/>
          <a:lstStyle/>
          <a:p>
            <a:r>
              <a:rPr lang="en-US" dirty="0" smtClean="0"/>
              <a:t>Requirement to route the least specific prefix within the ARIN region can be “gamed”</a:t>
            </a:r>
          </a:p>
          <a:p>
            <a:pPr marL="800100" lvl="3" indent="-342900"/>
            <a:r>
              <a:rPr lang="en-US" sz="2800" b="1" dirty="0" smtClean="0"/>
              <a:t>Foreign </a:t>
            </a:r>
            <a:r>
              <a:rPr lang="en-US" sz="2800" b="1" dirty="0"/>
              <a:t>entities can create shell companies in the ARIN region, buy transit here, get IP addresses, and forward packets for use by equipment/customers out of region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1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875"/>
            <a:ext cx="8497529" cy="743186"/>
          </a:xfrm>
        </p:spPr>
        <p:txBody>
          <a:bodyPr/>
          <a:lstStyle/>
          <a:p>
            <a:r>
              <a:rPr lang="en-US" dirty="0" smtClean="0"/>
              <a:t>Issues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7268"/>
            <a:ext cx="8229600" cy="5079530"/>
          </a:xfrm>
        </p:spPr>
        <p:txBody>
          <a:bodyPr/>
          <a:lstStyle/>
          <a:p>
            <a:r>
              <a:rPr lang="en-US" sz="2800" dirty="0" smtClean="0"/>
              <a:t>Some US </a:t>
            </a:r>
            <a:r>
              <a:rPr lang="en-US" sz="2800" dirty="0"/>
              <a:t>hosting </a:t>
            </a:r>
            <a:r>
              <a:rPr lang="en-US" sz="2800" dirty="0" smtClean="0"/>
              <a:t>companies adding majority </a:t>
            </a:r>
            <a:r>
              <a:rPr lang="en-US" sz="2800" dirty="0"/>
              <a:t>of their </a:t>
            </a:r>
            <a:r>
              <a:rPr lang="en-US" sz="2800" dirty="0" smtClean="0"/>
              <a:t>customers out </a:t>
            </a:r>
            <a:r>
              <a:rPr lang="en-US" sz="2800" dirty="0"/>
              <a:t>of </a:t>
            </a:r>
            <a:r>
              <a:rPr lang="en-US" sz="2800" dirty="0" smtClean="0"/>
              <a:t>region</a:t>
            </a:r>
            <a:endParaRPr lang="en-US" sz="2800" dirty="0"/>
          </a:p>
          <a:p>
            <a:pPr lvl="1"/>
            <a:r>
              <a:rPr lang="en-US" sz="2400" dirty="0" smtClean="0"/>
              <a:t>Equipment in ARIN </a:t>
            </a:r>
            <a:r>
              <a:rPr lang="en-US" sz="2400" dirty="0"/>
              <a:t>region, but almost all </a:t>
            </a:r>
            <a:r>
              <a:rPr lang="en-US" sz="2400" dirty="0" smtClean="0"/>
              <a:t>customers </a:t>
            </a:r>
            <a:r>
              <a:rPr lang="en-US" sz="2400" dirty="0"/>
              <a:t>are out of </a:t>
            </a:r>
            <a:r>
              <a:rPr lang="en-US" sz="2400" dirty="0" smtClean="0"/>
              <a:t>region (typically </a:t>
            </a:r>
            <a:r>
              <a:rPr lang="en-US" sz="2400" dirty="0"/>
              <a:t>foreign hosting </a:t>
            </a:r>
            <a:r>
              <a:rPr lang="en-US" sz="2400" dirty="0" smtClean="0"/>
              <a:t>providers from a region that has exhausted its last /8)</a:t>
            </a:r>
          </a:p>
          <a:p>
            <a:pPr lvl="1"/>
            <a:r>
              <a:rPr lang="en-US" sz="2400" dirty="0"/>
              <a:t>R</a:t>
            </a:r>
            <a:r>
              <a:rPr lang="en-US" sz="2400" dirty="0" smtClean="0"/>
              <a:t>apid increase in </a:t>
            </a:r>
            <a:r>
              <a:rPr lang="en-US" sz="2400" dirty="0"/>
              <a:t>the amount of v4 space being </a:t>
            </a:r>
            <a:r>
              <a:rPr lang="en-US" sz="2400" dirty="0" smtClean="0"/>
              <a:t>issued to these orgs</a:t>
            </a:r>
          </a:p>
          <a:p>
            <a:pPr lvl="1"/>
            <a:r>
              <a:rPr lang="en-US" sz="2400" dirty="0" smtClean="0"/>
              <a:t>Difficult to verify whether this space is being used efficiently</a:t>
            </a:r>
          </a:p>
          <a:p>
            <a:pPr lvl="2"/>
            <a:r>
              <a:rPr lang="en-US" sz="2000" dirty="0" smtClean="0"/>
              <a:t>Can’t validate legitimacy of data</a:t>
            </a:r>
          </a:p>
          <a:p>
            <a:pPr lvl="2"/>
            <a:r>
              <a:rPr lang="en-US" sz="2000" dirty="0" smtClean="0"/>
              <a:t>Incentive for customers to hoard since they can’t get resources from the RIR in their own region</a:t>
            </a:r>
          </a:p>
          <a:p>
            <a:pPr lvl="3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905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214313" y="111654"/>
            <a:ext cx="8763000" cy="862469"/>
          </a:xfrm>
        </p:spPr>
        <p:txBody>
          <a:bodyPr>
            <a:normAutofit/>
          </a:bodyPr>
          <a:lstStyle/>
          <a:p>
            <a:r>
              <a:rPr lang="en-US" dirty="0">
                <a:latin typeface="Century Gothic" charset="0"/>
              </a:rPr>
              <a:t>Questions for the Community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214313" y="1200280"/>
            <a:ext cx="8763000" cy="4871625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Century Gothic" charset="0"/>
              </a:rPr>
              <a:t>With v4 depletion imminent in some regions, should “RIR shopping” be allowed?</a:t>
            </a:r>
          </a:p>
          <a:p>
            <a:pPr>
              <a:defRPr/>
            </a:pPr>
            <a:endParaRPr lang="en-US" sz="2400" dirty="0" smtClean="0">
              <a:latin typeface="Century Gothic" charset="0"/>
            </a:endParaRPr>
          </a:p>
          <a:p>
            <a:pPr>
              <a:defRPr/>
            </a:pPr>
            <a:r>
              <a:rPr lang="en-US" sz="2400" dirty="0">
                <a:latin typeface="Century Gothic" charset="0"/>
              </a:rPr>
              <a:t>Should there be clearly defined criteria requiring the resources to be used within the ARIN region? </a:t>
            </a:r>
            <a:r>
              <a:rPr lang="en-US" sz="2400" dirty="0">
                <a:latin typeface="Century Gothic" charset="0"/>
                <a:cs typeface="Century Gothic" charset="0"/>
              </a:rPr>
              <a:t>     </a:t>
            </a:r>
            <a:endParaRPr lang="en-US" sz="2400" dirty="0" smtClean="0">
              <a:latin typeface="Century Gothic" charset="0"/>
              <a:cs typeface="Century Gothic" charset="0"/>
            </a:endParaRPr>
          </a:p>
          <a:p>
            <a:pPr>
              <a:defRPr/>
            </a:pPr>
            <a:endParaRPr lang="en-US" sz="2400" dirty="0">
              <a:latin typeface="Century Gothic" charset="0"/>
              <a:cs typeface="Century Gothic" charset="0"/>
            </a:endParaRPr>
          </a:p>
          <a:p>
            <a:pPr>
              <a:defRPr/>
            </a:pPr>
            <a:r>
              <a:rPr lang="en-US" sz="2400" dirty="0" smtClean="0"/>
              <a:t>Should </a:t>
            </a:r>
            <a:r>
              <a:rPr lang="en-US" sz="2400" dirty="0"/>
              <a:t>we continue </a:t>
            </a:r>
            <a:r>
              <a:rPr lang="en-US" sz="2400" dirty="0" smtClean="0"/>
              <a:t>with current practice </a:t>
            </a:r>
            <a:r>
              <a:rPr lang="en-US" sz="2400" dirty="0"/>
              <a:t>or should we make decisions based on where the customers and the equipment serving those customers are located?   </a:t>
            </a:r>
            <a:endParaRPr lang="en-US" sz="2400" dirty="0" smtClean="0"/>
          </a:p>
          <a:p>
            <a:pPr marL="0" indent="0">
              <a:buNone/>
              <a:defRPr/>
            </a:pPr>
            <a:endParaRPr lang="en-US" sz="2800" b="0" dirty="0">
              <a:latin typeface="Century Gothic" charset="0"/>
              <a:cs typeface="Century 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73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97529" cy="997235"/>
          </a:xfrm>
        </p:spPr>
        <p:txBody>
          <a:bodyPr/>
          <a:lstStyle/>
          <a:p>
            <a:r>
              <a:rPr lang="en-US" dirty="0" smtClean="0"/>
              <a:t>Potential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2845"/>
            <a:ext cx="7979490" cy="498004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800" dirty="0" smtClean="0"/>
              <a:t>Decide that this is not a significant issue and continue with current practice</a:t>
            </a:r>
          </a:p>
          <a:p>
            <a:pPr marL="0" indent="0">
              <a:buNone/>
            </a:pPr>
            <a:endParaRPr lang="en-US" sz="2800" dirty="0" smtClean="0"/>
          </a:p>
          <a:p>
            <a:pPr marL="457200" indent="-457200">
              <a:buAutoNum type="arabicPeriod" startAt="2"/>
            </a:pPr>
            <a:r>
              <a:rPr lang="en-US" sz="2800" dirty="0" smtClean="0"/>
              <a:t>Add more stringent justification requirements for out of region customers/use</a:t>
            </a:r>
            <a:endParaRPr lang="en-US" sz="2800" dirty="0"/>
          </a:p>
          <a:p>
            <a:pPr lvl="1"/>
            <a:r>
              <a:rPr lang="en-US" sz="2400" dirty="0" smtClean="0"/>
              <a:t>For example, at </a:t>
            </a:r>
            <a:r>
              <a:rPr lang="en-US" sz="2400" dirty="0"/>
              <a:t>least 50% of the equipment </a:t>
            </a:r>
            <a:r>
              <a:rPr lang="en-US" sz="2400" u="sng" dirty="0"/>
              <a:t>and</a:t>
            </a:r>
            <a:r>
              <a:rPr lang="en-US" sz="2400" dirty="0"/>
              <a:t> customers must be physically located in the ARIN region. (And potentially, will announce the least specific prefix from routers in the ARIN region?)</a:t>
            </a:r>
          </a:p>
          <a:p>
            <a:pPr marL="857250" lvl="1" indent="-457200"/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054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1875"/>
            <a:ext cx="8229600" cy="362873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375CA9"/>
                </a:solidFill>
              </a:rPr>
              <a:t>NRPM 8.2</a:t>
            </a:r>
            <a:r>
              <a:rPr lang="en-US" b="1" dirty="0">
                <a:solidFill>
                  <a:srgbClr val="375CA9"/>
                </a:solidFill>
              </a:rPr>
              <a:t>. Mergers and </a:t>
            </a:r>
            <a:r>
              <a:rPr lang="en-US" b="1" dirty="0" smtClean="0">
                <a:solidFill>
                  <a:srgbClr val="375CA9"/>
                </a:solidFill>
              </a:rPr>
              <a:t>Acquisitions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2400" i="1" dirty="0" smtClean="0"/>
              <a:t>“</a:t>
            </a:r>
            <a:r>
              <a:rPr lang="en-US" sz="2400" i="1" dirty="0"/>
              <a:t>ARIN will consider requests for the transfer of number resources </a:t>
            </a:r>
            <a:r>
              <a:rPr lang="en-US" sz="2400" b="1" i="1" dirty="0"/>
              <a:t>in the case of mergers and acquisitions </a:t>
            </a:r>
            <a:r>
              <a:rPr lang="en-US" sz="2400" i="1" dirty="0"/>
              <a:t>under the following conditions:</a:t>
            </a:r>
            <a:r>
              <a:rPr lang="en-US" sz="2400" i="1" dirty="0" smtClean="0"/>
              <a:t>”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180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133"/>
            <a:ext cx="8497529" cy="871623"/>
          </a:xfrm>
        </p:spPr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8895"/>
            <a:ext cx="8229600" cy="5310346"/>
          </a:xfrm>
        </p:spPr>
        <p:txBody>
          <a:bodyPr/>
          <a:lstStyle/>
          <a:p>
            <a:r>
              <a:rPr lang="en-US" sz="2400" dirty="0" smtClean="0"/>
              <a:t>ARIN often sees corporate reorganizations as the basis for transfer requests</a:t>
            </a:r>
          </a:p>
          <a:p>
            <a:endParaRPr lang="en-US" sz="2400" dirty="0" smtClean="0"/>
          </a:p>
          <a:p>
            <a:r>
              <a:rPr lang="en-US" sz="2400" dirty="0"/>
              <a:t>There is no longer a reference to corporate reorganizations </a:t>
            </a:r>
            <a:r>
              <a:rPr lang="en-US" sz="2400" dirty="0" smtClean="0"/>
              <a:t>in the policy</a:t>
            </a:r>
            <a:endParaRPr lang="en-US" sz="2400" dirty="0"/>
          </a:p>
          <a:p>
            <a:pPr lvl="1"/>
            <a:r>
              <a:rPr lang="en-US" sz="2000" dirty="0" smtClean="0"/>
              <a:t>Corporate reorganizations were part of the previous version of 8.2 policy as follows:</a:t>
            </a:r>
          </a:p>
          <a:p>
            <a:pPr marL="800100" lvl="2" indent="0">
              <a:buNone/>
            </a:pPr>
            <a:r>
              <a:rPr lang="en-US" sz="2000" b="0" i="1" dirty="0" smtClean="0"/>
              <a:t>“ARIN </a:t>
            </a:r>
            <a:r>
              <a:rPr lang="en-US" sz="2000" b="0" i="1" dirty="0"/>
              <a:t>will consider requests for the transfer of number resources only upon receipt of evidence that the new entity has acquired the assets which had, </a:t>
            </a:r>
            <a:r>
              <a:rPr lang="en-US" sz="2000" b="1" i="1" dirty="0"/>
              <a:t>as of the date of the acquisition or proposed reorganization</a:t>
            </a:r>
            <a:r>
              <a:rPr lang="en-US" sz="2000" b="0" i="1" dirty="0"/>
              <a:t>, justified the current entity's use of the number resource</a:t>
            </a:r>
            <a:r>
              <a:rPr lang="en-US" sz="2000" b="0" i="1" dirty="0" smtClean="0"/>
              <a:t>.” </a:t>
            </a:r>
            <a:endParaRPr lang="en-US" sz="2000" b="0" dirty="0" smtClean="0"/>
          </a:p>
          <a:p>
            <a:endParaRPr lang="en-US" sz="2400" dirty="0"/>
          </a:p>
          <a:p>
            <a:pPr lvl="0"/>
            <a:endParaRPr lang="en-US" sz="2400" dirty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957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571"/>
            <a:ext cx="8497529" cy="4668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143"/>
            <a:ext cx="8376302" cy="3949837"/>
          </a:xfrm>
        </p:spPr>
        <p:txBody>
          <a:bodyPr/>
          <a:lstStyle/>
          <a:p>
            <a:r>
              <a:rPr lang="en-US" sz="2800" dirty="0" smtClean="0"/>
              <a:t>Allow 8.2 transfers for corporate reorganizations under the following conditions:</a:t>
            </a:r>
          </a:p>
          <a:p>
            <a:pPr lvl="1"/>
            <a:r>
              <a:rPr lang="en-US" sz="2400" dirty="0" smtClean="0"/>
              <a:t>A parent organization can transfer resources to a child organization or vice versa as long as the child is a 100% wholly owned subsidiary </a:t>
            </a:r>
          </a:p>
          <a:p>
            <a:pPr lvl="2"/>
            <a:r>
              <a:rPr lang="en-US" sz="2000" dirty="0" smtClean="0"/>
              <a:t>Ask for legal documentation</a:t>
            </a:r>
          </a:p>
          <a:p>
            <a:pPr lvl="2"/>
            <a:r>
              <a:rPr lang="en-US" sz="2000" dirty="0" smtClean="0"/>
              <a:t>Verify utilization in accordance with policy</a:t>
            </a:r>
          </a:p>
        </p:txBody>
      </p:sp>
    </p:spTree>
    <p:extLst>
      <p:ext uri="{BB962C8B-B14F-4D97-AF65-F5344CB8AC3E}">
        <p14:creationId xmlns:p14="http://schemas.microsoft.com/office/powerpoint/2010/main" val="3132898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16"/>
            <a:ext cx="8497529" cy="732056"/>
          </a:xfrm>
        </p:spPr>
        <p:txBody>
          <a:bodyPr/>
          <a:lstStyle/>
          <a:p>
            <a:r>
              <a:rPr lang="en-US" dirty="0" smtClean="0"/>
              <a:t>Potential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952" y="1380416"/>
            <a:ext cx="8501038" cy="4040928"/>
          </a:xfrm>
        </p:spPr>
        <p:txBody>
          <a:bodyPr/>
          <a:lstStyle/>
          <a:p>
            <a:pPr lvl="0"/>
            <a:r>
              <a:rPr lang="en-US" dirty="0" smtClean="0"/>
              <a:t>Modify the first paragraph to read as follows:</a:t>
            </a:r>
          </a:p>
          <a:p>
            <a:pPr lvl="1"/>
            <a:r>
              <a:rPr lang="en-US" b="0" u="sng" dirty="0"/>
              <a:t>“ARIN will consider requests for the transfer of number resources in the case of </a:t>
            </a:r>
            <a:r>
              <a:rPr lang="en-US" b="0" u="sng" dirty="0" smtClean="0"/>
              <a:t>mergers, acquisitions and corporate reorganizations </a:t>
            </a:r>
            <a:r>
              <a:rPr lang="en-US" b="0" u="sng" dirty="0"/>
              <a:t>under the following conditions:”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730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Leasing IPv4 Address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reports that organizations are “leasing” IPv4 address space to other organizations</a:t>
            </a:r>
          </a:p>
          <a:p>
            <a:r>
              <a:rPr lang="en-US" dirty="0" smtClean="0"/>
              <a:t>This may not be an ARIN matter, but could have operational impact</a:t>
            </a:r>
          </a:p>
          <a:p>
            <a:pPr lvl="1"/>
            <a:r>
              <a:rPr lang="en-US" dirty="0" smtClean="0"/>
              <a:t>Could lead to inaccurate registry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92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37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entury Gothic" charset="0"/>
                <a:ea typeface="ＭＳ Ｐゴシック" charset="0"/>
                <a:cs typeface="Century Gothic" charset="0"/>
              </a:rPr>
              <a:t> Recently Implemented Policies</a:t>
            </a:r>
            <a:endParaRPr lang="en-US" sz="4000" dirty="0">
              <a:latin typeface="Century Gothic" charset="0"/>
              <a:ea typeface="ＭＳ Ｐゴシック" charset="0"/>
              <a:cs typeface="Century Gothic" charset="0"/>
            </a:endParaRP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buNone/>
            </a:pPr>
            <a:endParaRPr lang="en-US" sz="1800" dirty="0" smtClean="0">
              <a:latin typeface="Century Gothic" charset="0"/>
              <a:ea typeface="ＭＳ Ｐゴシック" charset="0"/>
              <a:cs typeface="Century Gothic" charset="0"/>
            </a:endParaRPr>
          </a:p>
          <a:p>
            <a:pPr marL="914400" lvl="2" indent="0">
              <a:lnSpc>
                <a:spcPct val="80000"/>
              </a:lnSpc>
              <a:buNone/>
            </a:pPr>
            <a:endParaRPr lang="en-US" sz="2000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 lvl="2">
              <a:lnSpc>
                <a:spcPct val="80000"/>
              </a:lnSpc>
            </a:pPr>
            <a:endParaRPr lang="en-US" sz="2800" b="1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 lvl="2">
              <a:lnSpc>
                <a:spcPct val="80000"/>
              </a:lnSpc>
            </a:pPr>
            <a:endParaRPr lang="en-US" sz="2000" dirty="0">
              <a:latin typeface="Century Gothic" charset="0"/>
              <a:ea typeface="ＭＳ Ｐゴシック" charset="0"/>
              <a:cs typeface="Century 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5506" y="1316000"/>
            <a:ext cx="862652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 dirty="0">
                <a:latin typeface="Century Gothic"/>
                <a:cs typeface="Century Gothic"/>
              </a:rPr>
              <a:t>ARIN-</a:t>
            </a:r>
            <a:r>
              <a:rPr lang="en-US" sz="2000" b="1" dirty="0" smtClean="0">
                <a:latin typeface="Century Gothic"/>
                <a:cs typeface="Century Gothic"/>
              </a:rPr>
              <a:t>2012-5</a:t>
            </a:r>
            <a:r>
              <a:rPr lang="en-US" sz="2000" b="1" dirty="0">
                <a:latin typeface="Century Gothic"/>
                <a:cs typeface="Century Gothic"/>
              </a:rPr>
              <a:t>: Removal of Renumbering Requirement for Small </a:t>
            </a:r>
            <a:r>
              <a:rPr lang="en-US" sz="2000" b="1" dirty="0" smtClean="0">
                <a:latin typeface="Century Gothic"/>
                <a:cs typeface="Century Gothic"/>
              </a:rPr>
              <a:t>Multi-homers 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000" dirty="0" smtClean="0">
                <a:latin typeface="Century Gothic"/>
                <a:cs typeface="Century Gothic"/>
              </a:rPr>
              <a:t>No longer required to return and renumber from a /24 or /23 when applying for additional space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latin typeface="Century Gothic"/>
                <a:cs typeface="Century Gothic"/>
              </a:rPr>
              <a:t>ARIN</a:t>
            </a:r>
            <a:r>
              <a:rPr lang="en-US" sz="2000" b="1" dirty="0">
                <a:latin typeface="Century Gothic"/>
                <a:cs typeface="Century Gothic"/>
              </a:rPr>
              <a:t>-2012</a:t>
            </a:r>
            <a:r>
              <a:rPr lang="en-US" sz="2000" b="1" dirty="0" smtClean="0">
                <a:latin typeface="Century Gothic"/>
                <a:cs typeface="Century Gothic"/>
              </a:rPr>
              <a:t>-7: </a:t>
            </a:r>
            <a:r>
              <a:rPr lang="en-US" sz="2000" b="1" dirty="0">
                <a:latin typeface="Century Gothic"/>
                <a:cs typeface="Century Gothic"/>
              </a:rPr>
              <a:t>Reassignments for Third Party Internet Access (TPIA) over </a:t>
            </a:r>
            <a:r>
              <a:rPr lang="en-US" sz="2000" b="1" dirty="0" smtClean="0">
                <a:latin typeface="Century Gothic"/>
                <a:cs typeface="Century Gothic"/>
              </a:rPr>
              <a:t>Cable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000" dirty="0" smtClean="0">
                <a:latin typeface="Century Gothic"/>
                <a:cs typeface="Century Gothic"/>
              </a:rPr>
              <a:t>Address space assigned to equipment is counted as utilized (must use smallest subnet needed to deploy service; must be 80% utilized before requesting more)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>
                <a:latin typeface="Century Gothic"/>
                <a:cs typeface="Century Gothic"/>
              </a:rPr>
              <a:t>ARIN-2012-6: Revising Section 4.4 C/I Reserved Pool Size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000" dirty="0" smtClean="0">
                <a:latin typeface="Century Gothic"/>
                <a:cs typeface="Century Gothic"/>
              </a:rPr>
              <a:t>New </a:t>
            </a:r>
            <a:r>
              <a:rPr lang="en-US" sz="2000" dirty="0" err="1" smtClean="0">
                <a:latin typeface="Century Gothic"/>
                <a:cs typeface="Century Gothic"/>
              </a:rPr>
              <a:t>gTLDs</a:t>
            </a:r>
            <a:r>
              <a:rPr lang="en-US" sz="2000" dirty="0" smtClean="0">
                <a:latin typeface="Century Gothic"/>
                <a:cs typeface="Century Gothic"/>
              </a:rPr>
              <a:t> cannot request under 4.4; /23 max per new </a:t>
            </a:r>
            <a:r>
              <a:rPr lang="en-US" sz="2000" dirty="0" err="1" smtClean="0">
                <a:latin typeface="Century Gothic"/>
                <a:cs typeface="Century Gothic"/>
              </a:rPr>
              <a:t>gTLD</a:t>
            </a:r>
            <a:endParaRPr lang="en-US" sz="2000" dirty="0">
              <a:latin typeface="Century Gothic"/>
              <a:cs typeface="Century Gothic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>
                <a:latin typeface="Century Gothic"/>
                <a:cs typeface="Century Gothic"/>
              </a:rPr>
              <a:t>ARIN-2012-8: Aligning 8.2 and 8.3 Transfer Policy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000" dirty="0">
                <a:latin typeface="Century Gothic"/>
                <a:cs typeface="Century Gothic"/>
              </a:rPr>
              <a:t>Updated M&amp;A transfer </a:t>
            </a:r>
            <a:r>
              <a:rPr lang="en-US" sz="2000" dirty="0" smtClean="0">
                <a:latin typeface="Century Gothic"/>
                <a:cs typeface="Century Gothic"/>
              </a:rPr>
              <a:t>policy criteria to conform with </a:t>
            </a:r>
            <a:r>
              <a:rPr lang="en-US" sz="2000" dirty="0">
                <a:latin typeface="Century Gothic"/>
                <a:cs typeface="Century Gothic"/>
              </a:rPr>
              <a:t>Transfers to Specified Recipient </a:t>
            </a:r>
            <a:r>
              <a:rPr lang="en-US" sz="2000" dirty="0" smtClean="0">
                <a:latin typeface="Century Gothic"/>
                <a:cs typeface="Century Gothic"/>
              </a:rPr>
              <a:t>policy criteria</a:t>
            </a:r>
          </a:p>
          <a:p>
            <a:endParaRPr lang="en-US" sz="1800" dirty="0">
              <a:latin typeface="Century Gothic"/>
              <a:cs typeface="Century Gothic"/>
            </a:endParaRPr>
          </a:p>
          <a:p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144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571"/>
            <a:ext cx="8497529" cy="1096873"/>
          </a:xfrm>
        </p:spPr>
        <p:txBody>
          <a:bodyPr/>
          <a:lstStyle/>
          <a:p>
            <a:r>
              <a:rPr lang="en-US" dirty="0" smtClean="0"/>
              <a:t>Potential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2779"/>
            <a:ext cx="8229600" cy="400755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Decide this is not an issue for ARIN to deal with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Create new policy requiring that the actual party using the addresses be listed as an operational contact in </a:t>
            </a:r>
            <a:r>
              <a:rPr lang="en-US" sz="2800" dirty="0" err="1" smtClean="0"/>
              <a:t>Whois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Create new policy that would prevent leasing of address space without needs based justification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29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uestion_button2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227" y="887349"/>
            <a:ext cx="4543690" cy="449304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66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 noChangeArrowheads="1"/>
          </p:cNvSpPr>
          <p:nvPr>
            <p:ph idx="1"/>
          </p:nvPr>
        </p:nvSpPr>
        <p:spPr>
          <a:xfrm>
            <a:off x="282575" y="1562723"/>
            <a:ext cx="8686800" cy="44069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defRPr/>
            </a:pPr>
            <a:r>
              <a:rPr lang="en-US" sz="2800" dirty="0">
                <a:latin typeface="Century Gothic" charset="0"/>
              </a:rPr>
              <a:t>Review existing policies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000" dirty="0">
                <a:latin typeface="Century Gothic" charset="0"/>
                <a:cs typeface="Century Gothic" charset="0"/>
              </a:rPr>
              <a:t>Ambiguous text/Inconsistencies/Gaps/Effectiveness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2800" dirty="0">
                <a:latin typeface="Century Gothic" charset="0"/>
              </a:rPr>
              <a:t>Identify areas where new or modified policy may be needed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n-US" sz="2000" dirty="0">
                <a:latin typeface="Century Gothic" charset="0"/>
                <a:cs typeface="Century Gothic" charset="0"/>
              </a:rPr>
              <a:t>Operational experience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n-US" sz="2000" dirty="0">
                <a:latin typeface="Century Gothic" charset="0"/>
                <a:cs typeface="Century Gothic" charset="0"/>
              </a:rPr>
              <a:t>Customer feedback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2800" dirty="0" smtClean="0">
                <a:latin typeface="Century Gothic" charset="0"/>
              </a:rPr>
              <a:t>Provide </a:t>
            </a:r>
            <a:r>
              <a:rPr lang="en-US" sz="2800" dirty="0">
                <a:latin typeface="Century Gothic" charset="0"/>
              </a:rPr>
              <a:t>feedback to </a:t>
            </a:r>
            <a:r>
              <a:rPr lang="en-US" sz="2800" dirty="0" smtClean="0">
                <a:latin typeface="Century Gothic" charset="0"/>
              </a:rPr>
              <a:t>community and make recommendations when appropriate </a:t>
            </a:r>
            <a:endParaRPr lang="en-US" sz="2800" dirty="0">
              <a:latin typeface="Century Gothic" charset="0"/>
            </a:endParaRPr>
          </a:p>
          <a:p>
            <a:pPr marL="0" indent="0" eaLnBrk="1" hangingPunct="1">
              <a:spcAft>
                <a:spcPts val="600"/>
              </a:spcAft>
              <a:buFont typeface="Arial" charset="0"/>
              <a:buNone/>
              <a:defRPr/>
            </a:pPr>
            <a:r>
              <a:rPr lang="en-US" sz="2800" dirty="0" smtClean="0">
                <a:latin typeface="Century Gothic" charset="0"/>
              </a:rPr>
              <a:t>    </a:t>
            </a:r>
            <a:endParaRPr lang="en-US" sz="2800" dirty="0">
              <a:latin typeface="Century Gothic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837" y="263525"/>
            <a:ext cx="6793670" cy="92917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entury Gothic" charset="0"/>
              </a:rPr>
              <a:t>Purpose of Policy Experience Report</a:t>
            </a:r>
            <a:endParaRPr lang="en-US" dirty="0">
              <a:latin typeface="Century 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248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644525" y="255588"/>
            <a:ext cx="7769225" cy="944693"/>
          </a:xfrm>
        </p:spPr>
        <p:txBody>
          <a:bodyPr/>
          <a:lstStyle/>
          <a:p>
            <a:pPr eaLnBrk="1" hangingPunct="1"/>
            <a:r>
              <a:rPr lang="en-US" dirty="0">
                <a:latin typeface="Century Gothic" charset="0"/>
              </a:rPr>
              <a:t>Policies Reviewed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326908" y="1507329"/>
            <a:ext cx="8475780" cy="432056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latin typeface="Century Gothic" charset="0"/>
              </a:rPr>
              <a:t>What is an End-user and what is an ISP? (</a:t>
            </a:r>
            <a:r>
              <a:rPr lang="en-US" sz="2800" b="1" dirty="0">
                <a:latin typeface="Century Gothic" charset="0"/>
              </a:rPr>
              <a:t>NRPM 2.6 and 2.4</a:t>
            </a:r>
            <a:r>
              <a:rPr lang="en-US" sz="2800" dirty="0">
                <a:latin typeface="Century Gothic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>
                <a:latin typeface="Century Gothic" charset="0"/>
              </a:rPr>
              <a:t>Can an RIR issue space to an organization outside its region? </a:t>
            </a:r>
            <a:r>
              <a:rPr lang="en-US" sz="2800" dirty="0" smtClean="0">
                <a:latin typeface="Century Gothic" charset="0"/>
              </a:rPr>
              <a:t>(</a:t>
            </a:r>
            <a:r>
              <a:rPr lang="en-US" sz="2800" b="1" dirty="0">
                <a:latin typeface="Century Gothic" charset="0"/>
              </a:rPr>
              <a:t>NRPM 2.2</a:t>
            </a:r>
            <a:r>
              <a:rPr lang="en-US" sz="2800" dirty="0" smtClean="0">
                <a:latin typeface="Century Gothic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Century Gothic" charset="0"/>
              </a:rPr>
              <a:t>Merger and Acquisition Transfers (</a:t>
            </a:r>
            <a:r>
              <a:rPr lang="en-US" sz="2800" b="1" dirty="0">
                <a:latin typeface="Century Gothic" charset="0"/>
              </a:rPr>
              <a:t>NRPM 8.2</a:t>
            </a:r>
            <a:r>
              <a:rPr lang="en-US" sz="2800" dirty="0" smtClean="0">
                <a:latin typeface="Century Gothic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latin typeface="Century Gothic" charset="0"/>
              </a:rPr>
              <a:t>Leasing IPv4 address space</a:t>
            </a:r>
          </a:p>
          <a:p>
            <a:pPr>
              <a:lnSpc>
                <a:spcPct val="120000"/>
              </a:lnSpc>
            </a:pPr>
            <a:endParaRPr lang="en-US" sz="3000" dirty="0">
              <a:latin typeface="Century Gothic" charset="0"/>
            </a:endParaRPr>
          </a:p>
          <a:p>
            <a:pPr eaLnBrk="1" hangingPunct="1">
              <a:lnSpc>
                <a:spcPct val="120000"/>
              </a:lnSpc>
            </a:pPr>
            <a:endParaRPr lang="en-US" sz="3000" dirty="0">
              <a:latin typeface="Century 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28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52" y="189090"/>
            <a:ext cx="8497529" cy="843710"/>
          </a:xfrm>
        </p:spPr>
        <p:txBody>
          <a:bodyPr/>
          <a:lstStyle/>
          <a:p>
            <a:r>
              <a:rPr lang="en-US" dirty="0" smtClean="0"/>
              <a:t>Definitions – NRPM 2.4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065"/>
            <a:ext cx="8229600" cy="4786286"/>
          </a:xfrm>
        </p:spPr>
        <p:txBody>
          <a:bodyPr/>
          <a:lstStyle/>
          <a:p>
            <a:r>
              <a:rPr lang="en-US" b="1" dirty="0">
                <a:latin typeface="Century Gothic" charset="0"/>
              </a:rPr>
              <a:t>NRPM 2.4 Local Internet Registry </a:t>
            </a:r>
          </a:p>
          <a:p>
            <a:pPr lvl="1"/>
            <a:r>
              <a:rPr lang="en-US" b="0" i="1" dirty="0">
                <a:latin typeface="Century Gothic" charset="0"/>
                <a:cs typeface="Century Gothic" charset="0"/>
              </a:rPr>
              <a:t>“An IR that primarily assigns address space to the users of the network services that it provides. LIRs are generally Internet Service Providers (ISPs)”</a:t>
            </a:r>
          </a:p>
          <a:p>
            <a:pPr lvl="1"/>
            <a:endParaRPr lang="en-US" b="0" i="1" dirty="0">
              <a:latin typeface="Century Gothic" charset="0"/>
              <a:cs typeface="Century Gothic" charset="0"/>
            </a:endParaRPr>
          </a:p>
          <a:p>
            <a:r>
              <a:rPr lang="en-US" b="1" dirty="0">
                <a:latin typeface="Century Gothic" charset="0"/>
              </a:rPr>
              <a:t>NRPM 2.4 “End-User”</a:t>
            </a:r>
          </a:p>
          <a:p>
            <a:pPr lvl="1"/>
            <a:r>
              <a:rPr lang="en-US" b="0" i="1" dirty="0">
                <a:latin typeface="Century Gothic" charset="0"/>
                <a:cs typeface="Century Gothic" charset="0"/>
              </a:rPr>
              <a:t>“An end-user is an organization receiving assignments of IP addresses exclusively for use in its operational networks”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05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577850" y="138113"/>
            <a:ext cx="7974013" cy="5715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charset="0"/>
              </a:rPr>
              <a:t>Issues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14313" y="982205"/>
            <a:ext cx="8763000" cy="5332200"/>
          </a:xfrm>
        </p:spPr>
        <p:txBody>
          <a:bodyPr/>
          <a:lstStyle/>
          <a:p>
            <a:r>
              <a:rPr lang="en-US" sz="2400" dirty="0">
                <a:latin typeface="Century Gothic" charset="0"/>
              </a:rPr>
              <a:t>No current definition of </a:t>
            </a:r>
            <a:r>
              <a:rPr lang="en-US" sz="2400" dirty="0" smtClean="0">
                <a:latin typeface="Century Gothic" charset="0"/>
              </a:rPr>
              <a:t>ISP in NRPM</a:t>
            </a:r>
          </a:p>
          <a:p>
            <a:endParaRPr lang="en-US" sz="2400" dirty="0">
              <a:latin typeface="Century Gothic" charset="0"/>
            </a:endParaRPr>
          </a:p>
          <a:p>
            <a:r>
              <a:rPr lang="en-US" sz="2400" dirty="0" smtClean="0">
                <a:latin typeface="Century Gothic" charset="0"/>
              </a:rPr>
              <a:t>Newer </a:t>
            </a:r>
            <a:r>
              <a:rPr lang="en-US" sz="2400" dirty="0">
                <a:latin typeface="Century Gothic" charset="0"/>
              </a:rPr>
              <a:t>technologies do not clearly fit </a:t>
            </a:r>
            <a:r>
              <a:rPr lang="en-US" sz="2400" dirty="0" smtClean="0">
                <a:latin typeface="Century Gothic" charset="0"/>
              </a:rPr>
              <a:t>either category </a:t>
            </a:r>
            <a:r>
              <a:rPr lang="en-US" sz="2400" dirty="0">
                <a:latin typeface="Century Gothic" charset="0"/>
              </a:rPr>
              <a:t>(e.g. cloud computing services, </a:t>
            </a:r>
            <a:r>
              <a:rPr lang="en-US" sz="2400" dirty="0" smtClean="0">
                <a:latin typeface="Century Gothic" charset="0"/>
              </a:rPr>
              <a:t>“infrastructure </a:t>
            </a:r>
            <a:r>
              <a:rPr lang="en-US" sz="2400" dirty="0">
                <a:latin typeface="Century Gothic" charset="0"/>
              </a:rPr>
              <a:t>as a </a:t>
            </a:r>
            <a:r>
              <a:rPr lang="en-US" sz="2400" dirty="0" smtClean="0">
                <a:latin typeface="Century Gothic" charset="0"/>
              </a:rPr>
              <a:t>service” </a:t>
            </a:r>
            <a:r>
              <a:rPr lang="en-US" sz="2400" dirty="0">
                <a:latin typeface="Century Gothic" charset="0"/>
              </a:rPr>
              <a:t>providers, </a:t>
            </a:r>
            <a:r>
              <a:rPr lang="en-US" sz="2400" dirty="0" smtClean="0">
                <a:latin typeface="Century Gothic" charset="0"/>
              </a:rPr>
              <a:t>VPN providers)</a:t>
            </a:r>
          </a:p>
          <a:p>
            <a:endParaRPr lang="en-US" sz="2400" dirty="0" smtClean="0">
              <a:latin typeface="Century Gothic" charset="0"/>
            </a:endParaRPr>
          </a:p>
          <a:p>
            <a:r>
              <a:rPr lang="en-US" sz="2400" dirty="0">
                <a:latin typeface="Century Gothic" charset="0"/>
              </a:rPr>
              <a:t>Difficult to determine exactly who is an End user and who is an </a:t>
            </a:r>
            <a:r>
              <a:rPr lang="en-US" sz="2400" dirty="0" smtClean="0">
                <a:latin typeface="Century Gothic" charset="0"/>
              </a:rPr>
              <a:t>ISP</a:t>
            </a:r>
          </a:p>
          <a:p>
            <a:endParaRPr lang="en-US" sz="2400" dirty="0">
              <a:latin typeface="Century Gothic" charset="0"/>
            </a:endParaRPr>
          </a:p>
          <a:p>
            <a:r>
              <a:rPr lang="en-US" sz="2400" dirty="0" smtClean="0">
                <a:latin typeface="Century Gothic" charset="0"/>
              </a:rPr>
              <a:t>With </a:t>
            </a:r>
            <a:r>
              <a:rPr lang="en-US" sz="2400" dirty="0">
                <a:latin typeface="Century Gothic" charset="0"/>
              </a:rPr>
              <a:t>recent policy change to 3 month supply of IPv4 for ISPs, may be advantageous to be in the  End-user </a:t>
            </a:r>
            <a:r>
              <a:rPr lang="en-US" sz="2500" dirty="0">
                <a:latin typeface="Century Gothic" charset="0"/>
              </a:rPr>
              <a:t>category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75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214313" y="209350"/>
            <a:ext cx="9144000" cy="885761"/>
          </a:xfrm>
        </p:spPr>
        <p:txBody>
          <a:bodyPr/>
          <a:lstStyle/>
          <a:p>
            <a:r>
              <a:rPr lang="en-US" dirty="0">
                <a:latin typeface="Century Gothic" charset="0"/>
              </a:rPr>
              <a:t>Questions for the Community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14313" y="1270065"/>
            <a:ext cx="8763000" cy="509421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Century Gothic" charset="0"/>
              </a:rPr>
              <a:t>Should there be a clear definition of End-user and ISP in NRPM?</a:t>
            </a:r>
          </a:p>
          <a:p>
            <a:pPr>
              <a:lnSpc>
                <a:spcPct val="120000"/>
              </a:lnSpc>
            </a:pPr>
            <a:endParaRPr lang="en-US" sz="2400" dirty="0" smtClean="0">
              <a:latin typeface="Century Gothic" charset="0"/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Century Gothic" charset="0"/>
              </a:rPr>
              <a:t>Should </a:t>
            </a:r>
            <a:r>
              <a:rPr lang="en-US" sz="2400" dirty="0">
                <a:latin typeface="Century Gothic" charset="0"/>
              </a:rPr>
              <a:t>staff determine whether an org is an ISP or an End-user or should the </a:t>
            </a:r>
            <a:r>
              <a:rPr lang="en-US" sz="2400" dirty="0" smtClean="0">
                <a:latin typeface="Century Gothic" charset="0"/>
              </a:rPr>
              <a:t>org be able to choose?</a:t>
            </a:r>
          </a:p>
          <a:p>
            <a:pPr>
              <a:lnSpc>
                <a:spcPct val="120000"/>
              </a:lnSpc>
            </a:pPr>
            <a:endParaRPr lang="en-US" sz="2400" dirty="0">
              <a:latin typeface="Century Gothic" charset="0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latin typeface="Century Gothic" charset="0"/>
              </a:rPr>
              <a:t>Should an ISP be able to switch to become </a:t>
            </a:r>
            <a:r>
              <a:rPr lang="en-US" sz="2400" dirty="0" smtClean="0">
                <a:latin typeface="Century Gothic" charset="0"/>
              </a:rPr>
              <a:t>an </a:t>
            </a:r>
            <a:r>
              <a:rPr lang="en-US" sz="2400" dirty="0">
                <a:latin typeface="Century Gothic" charset="0"/>
              </a:rPr>
              <a:t>End-user and vice versa </a:t>
            </a:r>
            <a:r>
              <a:rPr lang="en-US" sz="2400" dirty="0" smtClean="0">
                <a:latin typeface="Century Gothic" charset="0"/>
              </a:rPr>
              <a:t>thus allowing a different set of policy criteria?</a:t>
            </a:r>
            <a:endParaRPr lang="en-US" sz="2400" dirty="0">
              <a:latin typeface="Century Gothic" charset="0"/>
            </a:endParaRPr>
          </a:p>
          <a:p>
            <a:endParaRPr lang="en-US" dirty="0">
              <a:latin typeface="Century 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896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97529" cy="997235"/>
          </a:xfrm>
        </p:spPr>
        <p:txBody>
          <a:bodyPr/>
          <a:lstStyle/>
          <a:p>
            <a:r>
              <a:rPr lang="en-US" dirty="0" smtClean="0"/>
              <a:t>Potential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3230"/>
            <a:ext cx="8229600" cy="451535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Decide that this is not a significant issue</a:t>
            </a:r>
          </a:p>
          <a:p>
            <a:pPr marL="0" indent="0">
              <a:buNone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Harmonize ISP and end-user policies so that there is no distinction between the two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Add clear definitions of end-user and ISP from a technical perspective; delineate their technical characteristics</a:t>
            </a:r>
          </a:p>
          <a:p>
            <a:pPr marL="0" indent="0">
              <a:buNone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450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439"/>
            <a:ext cx="8497529" cy="879274"/>
          </a:xfrm>
        </p:spPr>
        <p:txBody>
          <a:bodyPr>
            <a:normAutofit/>
          </a:bodyPr>
          <a:lstStyle/>
          <a:p>
            <a:r>
              <a:rPr lang="en-US" dirty="0" smtClean="0"/>
              <a:t>Definition - NRPM 2.2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070"/>
            <a:ext cx="8229600" cy="3112356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Century Gothic" charset="0"/>
              </a:rPr>
              <a:t>NRPM 2.2 – “Regional Internet Registry”</a:t>
            </a:r>
          </a:p>
          <a:p>
            <a:pPr lvl="1">
              <a:defRPr/>
            </a:pPr>
            <a:r>
              <a:rPr lang="en-US" b="0" i="1" dirty="0"/>
              <a:t>“The primary role of RIRs is to manage and distribute public Internet address space within their respective regions.”</a:t>
            </a:r>
          </a:p>
          <a:p>
            <a:pPr marL="457200" lvl="1" indent="0">
              <a:buNone/>
              <a:defRPr/>
            </a:pPr>
            <a:endParaRPr lang="en-US" b="0" i="1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559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1979</TotalTime>
  <Words>1221</Words>
  <Application>Microsoft Macintosh PowerPoint</Application>
  <PresentationFormat>On-screen Show (4:3)</PresentationFormat>
  <Paragraphs>140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Policy Implementation and Experience Report</vt:lpstr>
      <vt:lpstr> Recently Implemented Policies</vt:lpstr>
      <vt:lpstr>Purpose of Policy Experience Report</vt:lpstr>
      <vt:lpstr>Policies Reviewed</vt:lpstr>
      <vt:lpstr>Definitions – NRPM 2.4</vt:lpstr>
      <vt:lpstr>Issues</vt:lpstr>
      <vt:lpstr>Questions for the Community</vt:lpstr>
      <vt:lpstr>Potential Solutions</vt:lpstr>
      <vt:lpstr>Definition - NRPM 2.2</vt:lpstr>
      <vt:lpstr>Current Practice</vt:lpstr>
      <vt:lpstr>Issues</vt:lpstr>
      <vt:lpstr>Issues (cont’d)</vt:lpstr>
      <vt:lpstr>Questions for the Community</vt:lpstr>
      <vt:lpstr>Potential Solutions</vt:lpstr>
      <vt:lpstr>PowerPoint Presentation</vt:lpstr>
      <vt:lpstr>Issues</vt:lpstr>
      <vt:lpstr>Current Practice</vt:lpstr>
      <vt:lpstr>Potential Solution</vt:lpstr>
      <vt:lpstr>Leasing IPv4 Address Space</vt:lpstr>
      <vt:lpstr>Potential Solutions</vt:lpstr>
      <vt:lpstr>PowerPoint Presentation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Sellers</dc:creator>
  <cp:lastModifiedBy>administrator</cp:lastModifiedBy>
  <cp:revision>112</cp:revision>
  <dcterms:created xsi:type="dcterms:W3CDTF">2010-08-12T13:39:46Z</dcterms:created>
  <dcterms:modified xsi:type="dcterms:W3CDTF">2013-04-18T17:23:49Z</dcterms:modified>
</cp:coreProperties>
</file>