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9" r:id="rId1"/>
  </p:sldMasterIdLst>
  <p:notesMasterIdLst>
    <p:notesMasterId r:id="rId17"/>
  </p:notesMasterIdLst>
  <p:handoutMasterIdLst>
    <p:handoutMasterId r:id="rId18"/>
  </p:handoutMasterIdLst>
  <p:sldIdLst>
    <p:sldId id="256" r:id="rId2"/>
    <p:sldId id="324" r:id="rId3"/>
    <p:sldId id="325" r:id="rId4"/>
    <p:sldId id="326" r:id="rId5"/>
    <p:sldId id="327" r:id="rId6"/>
    <p:sldId id="328" r:id="rId7"/>
    <p:sldId id="305" r:id="rId8"/>
    <p:sldId id="329" r:id="rId9"/>
    <p:sldId id="330" r:id="rId10"/>
    <p:sldId id="350" r:id="rId11"/>
    <p:sldId id="323" r:id="rId12"/>
    <p:sldId id="354" r:id="rId13"/>
    <p:sldId id="322" r:id="rId14"/>
    <p:sldId id="317" r:id="rId15"/>
    <p:sldId id="303" r:id="rId1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31" autoAdjust="0"/>
    <p:restoredTop sz="94676" autoAdjust="0"/>
  </p:normalViewPr>
  <p:slideViewPr>
    <p:cSldViewPr>
      <p:cViewPr varScale="1">
        <p:scale>
          <a:sx n="140" d="100"/>
          <a:sy n="140" d="100"/>
        </p:scale>
        <p:origin x="-1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466"/>
    </p:cViewPr>
  </p:sorter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E38906A-DDA6-D94C-A4C1-691B2E166F4B}" type="datetimeFigureOut">
              <a:rPr lang="en-US"/>
              <a:pPr/>
              <a:t>25/Oct/2012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249EE2-B04C-6E40-9734-A7C4AFCD9A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5525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B2FFE93-22EA-E64E-B637-79687699B7BD}" type="datetimeFigureOut">
              <a:rPr lang="en-US"/>
              <a:pPr/>
              <a:t>25/Oct/2012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82B263D-3EFE-5C42-977E-73D818E0A5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4601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WP_template_cover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19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1219200" y="4878388"/>
            <a:ext cx="6934200" cy="1587"/>
          </a:xfrm>
          <a:prstGeom prst="line">
            <a:avLst/>
          </a:prstGeom>
          <a:ln w="31750" cap="flat" cmpd="sng" algn="ctr">
            <a:solidFill>
              <a:srgbClr val="05183A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3733800"/>
            <a:ext cx="7772400" cy="1085850"/>
          </a:xfrm>
        </p:spPr>
        <p:txBody>
          <a:bodyPr/>
          <a:lstStyle>
            <a:lvl1pPr algn="l">
              <a:defRPr b="1">
                <a:solidFill>
                  <a:srgbClr val="05183A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6019800"/>
            <a:ext cx="6934200" cy="457200"/>
          </a:xfrm>
        </p:spPr>
        <p:txBody>
          <a:bodyPr/>
          <a:lstStyle>
            <a:lvl1pPr marL="0" indent="0" algn="l">
              <a:buNone/>
              <a:defRPr>
                <a:solidFill>
                  <a:srgbClr val="05183A"/>
                </a:solidFill>
                <a:latin typeface="Century Gothic"/>
                <a:cs typeface="Century Gothic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719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WP_template_botto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81638"/>
            <a:ext cx="9144000" cy="137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5183A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81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WP_template_botto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81638"/>
            <a:ext cx="9144000" cy="137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rgbClr val="05183A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268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WP_template_botto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81638"/>
            <a:ext cx="9144000" cy="137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5183A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543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WP_template_botto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81638"/>
            <a:ext cx="9144000" cy="137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5183A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52848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PWP_template_botto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81638"/>
            <a:ext cx="9144000" cy="137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5183A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335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PWP_template_botto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81638"/>
            <a:ext cx="9144000" cy="137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5183A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035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PWP_template_botto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81638"/>
            <a:ext cx="9144000" cy="137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5183A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742ACAF7-89FC-724F-902F-6A2B2EDCE1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815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PWP_template_botto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81638"/>
            <a:ext cx="9144000" cy="137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7008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PWP_template_botto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81638"/>
            <a:ext cx="9144000" cy="137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57928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PWP_template_botto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81638"/>
            <a:ext cx="9144000" cy="137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14022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04" r:id="rId1"/>
    <p:sldLayoutId id="2147485305" r:id="rId2"/>
    <p:sldLayoutId id="2147485306" r:id="rId3"/>
    <p:sldLayoutId id="2147485307" r:id="rId4"/>
    <p:sldLayoutId id="2147485308" r:id="rId5"/>
    <p:sldLayoutId id="2147485309" r:id="rId6"/>
    <p:sldLayoutId id="2147485310" r:id="rId7"/>
    <p:sldLayoutId id="2147485311" r:id="rId8"/>
    <p:sldLayoutId id="2147485312" r:id="rId9"/>
    <p:sldLayoutId id="2147485313" r:id="rId10"/>
    <p:sldLayoutId id="2147485314" r:id="rId11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Century Gothic"/>
          <a:ea typeface="ＭＳ Ｐゴシック" charset="0"/>
          <a:cs typeface="Century Gothic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entury Gothic" pitchFamily="34" charset="0"/>
          <a:ea typeface="ＭＳ Ｐゴシック" charset="0"/>
          <a:cs typeface="Century Gothic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entury Gothic" pitchFamily="34" charset="0"/>
          <a:ea typeface="ＭＳ Ｐゴシック" charset="0"/>
          <a:cs typeface="Century Gothic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entury Gothic" pitchFamily="34" charset="0"/>
          <a:ea typeface="ＭＳ Ｐゴシック" charset="0"/>
          <a:cs typeface="Century Gothic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entury Gothic" pitchFamily="34" charset="0"/>
          <a:ea typeface="ＭＳ Ｐゴシック" charset="0"/>
          <a:cs typeface="Century Gothic" pitchFamily="34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entury Gothic" pitchFamily="34" charset="0"/>
          <a:ea typeface="Century Gothic" pitchFamily="34" charset="0"/>
          <a:cs typeface="Century Gothic" pitchFamily="34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entury Gothic" pitchFamily="34" charset="0"/>
          <a:ea typeface="Century Gothic" pitchFamily="34" charset="0"/>
          <a:cs typeface="Century Gothic" pitchFamily="34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entury Gothic" pitchFamily="34" charset="0"/>
          <a:ea typeface="Century Gothic" pitchFamily="34" charset="0"/>
          <a:cs typeface="Century Gothic" pitchFamily="34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entury Gothic" pitchFamily="34" charset="0"/>
          <a:ea typeface="Century Gothic" pitchFamily="34" charset="0"/>
          <a:cs typeface="Century Gothic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Century Gothic"/>
          <a:ea typeface="ＭＳ Ｐゴシック" charset="0"/>
          <a:cs typeface="Century Gothic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Century Gothic"/>
          <a:ea typeface="Century Gothic" pitchFamily="34" charset="0"/>
          <a:cs typeface="Century Gothic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Century Gothic"/>
          <a:ea typeface="Century Gothic" pitchFamily="34" charset="0"/>
          <a:cs typeface="Century Gothic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entury Gothic"/>
          <a:ea typeface="Century Gothic" pitchFamily="34" charset="0"/>
          <a:cs typeface="Century Gothic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Century Gothic"/>
          <a:ea typeface="Century Gothic" pitchFamily="34" charset="0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package" Target="../embeddings/Microsoft_Word_Document2.docx"/><Relationship Id="rId5" Type="http://schemas.openxmlformats.org/officeDocument/2006/relationships/image" Target="../media/image4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package" Target="../embeddings/Microsoft_Word_Document1.docx"/><Relationship Id="rId5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533400" y="3352800"/>
            <a:ext cx="7772400" cy="1593850"/>
          </a:xfrm>
        </p:spPr>
        <p:txBody>
          <a:bodyPr/>
          <a:lstStyle/>
          <a:p>
            <a:pPr algn="ctr" eaLnBrk="1" hangingPunct="1"/>
            <a:r>
              <a:rPr lang="en-US" sz="3200">
                <a:solidFill>
                  <a:schemeClr val="tx1"/>
                </a:solidFill>
                <a:latin typeface="Century Gothic" charset="0"/>
                <a:cs typeface="Century Gothic" charset="0"/>
              </a:rPr>
              <a:t>Proposed Fee Model Beginning 2013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715962"/>
          </a:xfrm>
        </p:spPr>
        <p:txBody>
          <a:bodyPr/>
          <a:lstStyle/>
          <a:p>
            <a:pPr algn="ctr"/>
            <a:r>
              <a:rPr lang="en-US" sz="3600" u="sng" dirty="0" smtClean="0">
                <a:latin typeface="Century Gothic" charset="0"/>
                <a:cs typeface="Century Gothic" charset="0"/>
              </a:rPr>
              <a:t>Proposed Registration Services Subscription - Fee Structure</a:t>
            </a:r>
            <a:endParaRPr lang="en-US" sz="3600" u="sng" dirty="0">
              <a:latin typeface="Century Gothic" charset="0"/>
              <a:cs typeface="Century Gothic" charset="0"/>
            </a:endParaRPr>
          </a:p>
        </p:txBody>
      </p:sp>
      <p:graphicFrame>
        <p:nvGraphicFramePr>
          <p:cNvPr id="2048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4239104"/>
              </p:ext>
            </p:extLst>
          </p:nvPr>
        </p:nvGraphicFramePr>
        <p:xfrm>
          <a:off x="528638" y="1427162"/>
          <a:ext cx="8075612" cy="451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" name="Document" r:id="rId4" imgW="6644292" imgH="3726322" progId="Word.Document.12">
                  <p:embed/>
                </p:oleObj>
              </mc:Choice>
              <mc:Fallback>
                <p:oleObj name="Document" r:id="rId4" imgW="6644292" imgH="3726322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8" y="1427162"/>
                        <a:ext cx="8075612" cy="4516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5" name="TextBox 4"/>
          <p:cNvSpPr txBox="1">
            <a:spLocks noChangeArrowheads="1"/>
          </p:cNvSpPr>
          <p:nvPr/>
        </p:nvSpPr>
        <p:spPr bwMode="auto">
          <a:xfrm>
            <a:off x="152400" y="60960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4D10E6E-44E2-B447-A339-255556823C74}" type="slidenum">
              <a:rPr lang="en-US"/>
              <a:pPr eaLnBrk="1" hangingPunct="1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24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algn="ctr"/>
            <a:r>
              <a:rPr lang="en-US" sz="3600" dirty="0" smtClean="0">
                <a:latin typeface="Century Gothic" charset="0"/>
                <a:cs typeface="Century Gothic" charset="0"/>
              </a:rPr>
              <a:t>Registration Services Subscription-Fee Category Migration</a:t>
            </a:r>
            <a:endParaRPr lang="en-US" sz="3600" dirty="0">
              <a:latin typeface="Century Gothic" charset="0"/>
              <a:cs typeface="Century Gothic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5145387"/>
              </p:ext>
            </p:extLst>
          </p:nvPr>
        </p:nvGraphicFramePr>
        <p:xfrm>
          <a:off x="609599" y="1295400"/>
          <a:ext cx="8382001" cy="4267199"/>
        </p:xfrm>
        <a:graphic>
          <a:graphicData uri="http://schemas.openxmlformats.org/drawingml/2006/table">
            <a:tbl>
              <a:tblPr/>
              <a:tblGrid>
                <a:gridCol w="1164366"/>
                <a:gridCol w="1164364"/>
                <a:gridCol w="947871"/>
                <a:gridCol w="914400"/>
                <a:gridCol w="838200"/>
                <a:gridCol w="838200"/>
                <a:gridCol w="762000"/>
                <a:gridCol w="838200"/>
                <a:gridCol w="914400"/>
              </a:tblGrid>
              <a:tr h="857011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Arial" charset="0"/>
                        </a:rPr>
                        <a:t>IPv4 Category Structure 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Black" charset="0"/>
                        <a:ea typeface="ＭＳ Ｐゴシック" charset="0"/>
                        <a:cs typeface="Arial" charset="0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Black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Arial" charset="0"/>
                        </a:rPr>
                        <a:t>2011 Category 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Arial" charset="0"/>
                        </a:rPr>
                        <a:t>Breakdown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Black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Arial" charset="0"/>
                        </a:rPr>
                        <a:t>New Category Breakdown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Arial" charset="0"/>
                        </a:rPr>
                        <a:t> </a:t>
                      </a:r>
                      <a:r>
                        <a:rPr kumimoji="0" lang="en-US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Arial" charset="0"/>
                        </a:rPr>
                        <a:t>XX–</a:t>
                      </a:r>
                      <a:r>
                        <a:rPr kumimoji="0" lang="en-US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Arial" charset="0"/>
                        </a:rPr>
                        <a:t>Small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Arial" charset="0"/>
                        </a:rPr>
                        <a:t>( </a:t>
                      </a:r>
                      <a:r>
                        <a:rPr kumimoji="0" lang="en-US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Arial" charset="0"/>
                        </a:rPr>
                        <a:t>$500 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Arial" charset="0"/>
                        </a:rPr>
                        <a:t>)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Black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Arial" charset="0"/>
                        </a:rPr>
                        <a:t>X-</a:t>
                      </a:r>
                      <a:r>
                        <a:rPr kumimoji="0" lang="en-US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Arial" charset="0"/>
                        </a:rPr>
                        <a:t>Small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Black" charset="0"/>
                        <a:ea typeface="ＭＳ Ｐゴシック" charset="0"/>
                        <a:cs typeface="Arial" charset="0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Arial" charset="0"/>
                        </a:rPr>
                        <a:t>( $1,000 )</a:t>
                      </a:r>
                      <a:endParaRPr kumimoji="0" lang="en-US" sz="1100" b="0" i="1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Black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Arial" charset="0"/>
                        </a:rPr>
                        <a:t>Small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Arial" charset="0"/>
                        </a:rPr>
                        <a:t>( $2,000 )</a:t>
                      </a:r>
                      <a:endParaRPr kumimoji="0" lang="en-US" sz="1100" b="0" i="1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Black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Arial" charset="0"/>
                        </a:rPr>
                        <a:t>Medium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Arial" charset="0"/>
                        </a:rPr>
                        <a:t>( $4,000 )</a:t>
                      </a:r>
                      <a:endParaRPr kumimoji="0" lang="en-US" sz="1100" b="0" i="1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Black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Arial" charset="0"/>
                        </a:rPr>
                        <a:t>Large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Arial" charset="0"/>
                        </a:rPr>
                        <a:t>( $8,000 )</a:t>
                      </a:r>
                      <a:endParaRPr kumimoji="0" lang="en-US" sz="1100" b="0" i="1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Black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Arial" charset="0"/>
                        </a:rPr>
                        <a:t>X-</a:t>
                      </a:r>
                      <a:r>
                        <a:rPr kumimoji="0" lang="en-US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Arial" charset="0"/>
                        </a:rPr>
                        <a:t>Large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Arial" charset="0"/>
                        </a:rPr>
                        <a:t>( $16,000 )</a:t>
                      </a:r>
                      <a:endParaRPr kumimoji="0" lang="en-US" sz="1100" b="0" i="1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Black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Arial" charset="0"/>
                        </a:rPr>
                        <a:t>XX-</a:t>
                      </a:r>
                      <a:r>
                        <a:rPr kumimoji="0" lang="en-US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Arial" charset="0"/>
                        </a:rPr>
                        <a:t>Large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Arial" charset="0"/>
                        </a:rPr>
                        <a:t>( </a:t>
                      </a:r>
                      <a:r>
                        <a:rPr kumimoji="0" lang="en-US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Arial" charset="0"/>
                        </a:rPr>
                        <a:t>$32,000 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Arial" charset="0"/>
                        </a:rPr>
                        <a:t>)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Black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462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XX-Small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n/a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25259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X-Small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948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363</a:t>
                      </a: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517</a:t>
                      </a: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68</a:t>
                      </a: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25259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Small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2,240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616</a:t>
                      </a: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1,439</a:t>
                      </a: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184</a:t>
                      </a: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25259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Medium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630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92</a:t>
                      </a: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388</a:t>
                      </a: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138</a:t>
                      </a: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11</a:t>
                      </a: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25259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Large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106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</a:t>
                      </a: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54</a:t>
                      </a: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48</a:t>
                      </a: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</a:t>
                      </a: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25259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X–Large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73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</a:t>
                      </a: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18</a:t>
                      </a: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53</a:t>
                      </a: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93430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XX–Large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n/a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658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Total in each new category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364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1,133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1,599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574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194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77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56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21610" name="TextBox 4"/>
          <p:cNvSpPr txBox="1">
            <a:spLocks noChangeArrowheads="1"/>
          </p:cNvSpPr>
          <p:nvPr/>
        </p:nvSpPr>
        <p:spPr bwMode="auto">
          <a:xfrm>
            <a:off x="152400" y="60960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5812D47-5FC4-334C-A311-6814F1E5BC76}" type="slidenum">
              <a:rPr lang="en-US"/>
              <a:pPr eaLnBrk="1" hangingPunct="1"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838200"/>
          </a:xfrm>
        </p:spPr>
        <p:txBody>
          <a:bodyPr/>
          <a:lstStyle/>
          <a:p>
            <a:pPr algn="ctr"/>
            <a:r>
              <a:rPr lang="en-US" sz="3200" dirty="0">
                <a:latin typeface="Century Gothic" charset="0"/>
                <a:cs typeface="Century Gothic" charset="0"/>
              </a:rPr>
              <a:t>Overview of </a:t>
            </a:r>
            <a:r>
              <a:rPr lang="en-US" sz="3200" dirty="0" smtClean="0">
                <a:latin typeface="Century Gothic" charset="0"/>
                <a:cs typeface="Century Gothic" charset="0"/>
              </a:rPr>
              <a:t>Category/Fee Changes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458200" cy="4525963"/>
          </a:xfrm>
        </p:spPr>
        <p:txBody>
          <a:bodyPr/>
          <a:lstStyle/>
          <a:p>
            <a:pPr marL="0" indent="0">
              <a:buNone/>
            </a:pPr>
            <a:endParaRPr lang="en-US" sz="2400" b="1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400" b="1" dirty="0" smtClean="0">
                <a:latin typeface="Arial"/>
                <a:cs typeface="Arial"/>
              </a:rPr>
              <a:t>X-Small to Small	  	  68 		$1,250 to $ 2,000</a:t>
            </a:r>
          </a:p>
          <a:p>
            <a:pPr marL="0" indent="0">
              <a:buNone/>
            </a:pPr>
            <a:r>
              <a:rPr lang="en-US" sz="2400" b="1" dirty="0" smtClean="0">
                <a:latin typeface="Arial"/>
                <a:cs typeface="Arial"/>
              </a:rPr>
              <a:t>Small to Medium		184 		$2,250 to $ 4,000</a:t>
            </a:r>
          </a:p>
          <a:p>
            <a:pPr marL="0" indent="0">
              <a:buNone/>
            </a:pPr>
            <a:r>
              <a:rPr lang="en-US" sz="2400" b="1" dirty="0" smtClean="0">
                <a:latin typeface="Arial"/>
                <a:cs typeface="Arial"/>
              </a:rPr>
              <a:t>Medium to Large		138		$4,500 to $ 8,000</a:t>
            </a:r>
          </a:p>
          <a:p>
            <a:pPr marL="0" indent="0">
              <a:buNone/>
            </a:pPr>
            <a:r>
              <a:rPr lang="en-US" sz="2400" b="1" dirty="0" smtClean="0">
                <a:latin typeface="Arial"/>
                <a:cs typeface="Arial"/>
              </a:rPr>
              <a:t>Medium to X-Large	  11		$4,500 to $16,000</a:t>
            </a:r>
          </a:p>
          <a:p>
            <a:pPr marL="0" indent="0">
              <a:buNone/>
            </a:pPr>
            <a:r>
              <a:rPr lang="en-US" sz="2400" b="1" dirty="0" smtClean="0">
                <a:latin typeface="Arial"/>
                <a:cs typeface="Arial"/>
              </a:rPr>
              <a:t>Medium to XX-Large	    1		$4,500 to $32,000</a:t>
            </a:r>
          </a:p>
          <a:p>
            <a:pPr marL="0" indent="0">
              <a:buNone/>
            </a:pPr>
            <a:r>
              <a:rPr lang="en-US" sz="2400" b="1" dirty="0" smtClean="0">
                <a:latin typeface="Arial"/>
                <a:cs typeface="Arial"/>
              </a:rPr>
              <a:t>Large to X-Large	  	  48		$9,000 to $16,000</a:t>
            </a:r>
          </a:p>
          <a:p>
            <a:pPr marL="0" indent="0">
              <a:buNone/>
            </a:pPr>
            <a:r>
              <a:rPr lang="en-US" sz="2400" b="1" dirty="0" smtClean="0">
                <a:latin typeface="Arial"/>
                <a:cs typeface="Arial"/>
              </a:rPr>
              <a:t>Large to XX-Large		    2		$9,000 to $32,000</a:t>
            </a:r>
          </a:p>
          <a:p>
            <a:pPr marL="0" indent="0">
              <a:buNone/>
            </a:pPr>
            <a:r>
              <a:rPr lang="en-US" sz="2400" b="1" dirty="0" smtClean="0">
                <a:latin typeface="Arial"/>
                <a:cs typeface="Arial"/>
              </a:rPr>
              <a:t>X-Large to XX Large	</a:t>
            </a:r>
            <a:r>
              <a:rPr lang="en-US" sz="2400" b="1" u="sng" dirty="0" smtClean="0">
                <a:latin typeface="Arial"/>
                <a:cs typeface="Arial"/>
              </a:rPr>
              <a:t>  53 </a:t>
            </a:r>
            <a:r>
              <a:rPr lang="en-US" sz="2400" b="1" dirty="0" smtClean="0">
                <a:latin typeface="Arial"/>
                <a:cs typeface="Arial"/>
              </a:rPr>
              <a:t>	   $18,000 to $32,000</a:t>
            </a:r>
          </a:p>
          <a:p>
            <a:pPr marL="0" indent="0">
              <a:buNone/>
            </a:pPr>
            <a:r>
              <a:rPr lang="en-US" sz="2400" b="1" dirty="0">
                <a:latin typeface="Arial"/>
                <a:cs typeface="Arial"/>
              </a:rPr>
              <a:t>		</a:t>
            </a:r>
            <a:r>
              <a:rPr lang="en-US" sz="2400" b="1" dirty="0" smtClean="0">
                <a:latin typeface="Arial"/>
                <a:cs typeface="Arial"/>
              </a:rPr>
              <a:t>				     </a:t>
            </a:r>
            <a:r>
              <a:rPr lang="en-US" sz="2400" b="1" i="1" dirty="0" smtClean="0">
                <a:latin typeface="Arial"/>
                <a:cs typeface="Arial"/>
              </a:rPr>
              <a:t>505 Members see an increase</a:t>
            </a:r>
          </a:p>
          <a:p>
            <a:pPr marL="0" indent="0">
              <a:buNone/>
            </a:pPr>
            <a:endParaRPr lang="en-US" sz="2400" b="1" i="1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400" b="1" i="1" dirty="0">
                <a:latin typeface="Arial"/>
                <a:cs typeface="Arial"/>
              </a:rPr>
              <a:t>	</a:t>
            </a:r>
            <a:r>
              <a:rPr lang="en-US" sz="2400" b="1" i="1" dirty="0" smtClean="0">
                <a:latin typeface="Arial"/>
                <a:cs typeface="Arial"/>
              </a:rPr>
              <a:t>					   3492 Members </a:t>
            </a:r>
            <a:r>
              <a:rPr lang="en-US" sz="2400" b="1" i="1" dirty="0">
                <a:latin typeface="Arial"/>
                <a:cs typeface="Arial"/>
              </a:rPr>
              <a:t>see </a:t>
            </a:r>
            <a:r>
              <a:rPr lang="en-US" sz="2400" b="1" i="1" dirty="0" smtClean="0">
                <a:latin typeface="Arial"/>
                <a:cs typeface="Arial"/>
              </a:rPr>
              <a:t>a decrease</a:t>
            </a:r>
            <a:endParaRPr lang="en-US" sz="2400" b="1" i="1" u="sng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sz="2400" b="1" i="1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2400" b="1" i="1" dirty="0">
              <a:latin typeface="Arial"/>
              <a:cs typeface="Arial"/>
            </a:endParaRP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152400" y="60960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5812D47-5FC4-334C-A311-6814F1E5BC76}" type="slidenum">
              <a:rPr lang="en-US"/>
              <a:pPr eaLnBrk="1" hangingPunct="1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7439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pPr algn="ctr"/>
            <a:r>
              <a:rPr lang="en-US" sz="4000" dirty="0">
                <a:latin typeface="Century Gothic" charset="0"/>
                <a:cs typeface="Century Gothic" charset="0"/>
              </a:rPr>
              <a:t>Proposed RSSP </a:t>
            </a:r>
            <a:r>
              <a:rPr lang="en-US" sz="4000" dirty="0" smtClean="0">
                <a:latin typeface="Century Gothic" charset="0"/>
                <a:cs typeface="Century Gothic" charset="0"/>
              </a:rPr>
              <a:t>Revenue Change</a:t>
            </a:r>
            <a:endParaRPr lang="en-US" sz="4000" dirty="0">
              <a:latin typeface="Century Gothic" charset="0"/>
              <a:cs typeface="Century Gothic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3155645"/>
              </p:ext>
            </p:extLst>
          </p:nvPr>
        </p:nvGraphicFramePr>
        <p:xfrm>
          <a:off x="533400" y="1066800"/>
          <a:ext cx="8077199" cy="4574994"/>
        </p:xfrm>
        <a:graphic>
          <a:graphicData uri="http://schemas.openxmlformats.org/drawingml/2006/table">
            <a:tbl>
              <a:tblPr/>
              <a:tblGrid>
                <a:gridCol w="1206364"/>
                <a:gridCol w="1121139"/>
                <a:gridCol w="720497"/>
                <a:gridCol w="838200"/>
                <a:gridCol w="1249294"/>
                <a:gridCol w="825793"/>
                <a:gridCol w="1135834"/>
                <a:gridCol w="980078"/>
              </a:tblGrid>
              <a:tr h="1002845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Arial" charset="0"/>
                        </a:rPr>
                        <a:t>IPv4 Category Structure 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Arial" charset="0"/>
                        </a:rPr>
                        <a:t>Projected Category Structure after Cumulative Migration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Arial" charset="0"/>
                        </a:rPr>
                        <a:t>Current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Arial" charset="0"/>
                        </a:rPr>
                        <a:t>Fee</a:t>
                      </a:r>
                      <a:endParaRPr kumimoji="0" lang="en-US" sz="1100" b="0" i="1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Black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Arial" charset="0"/>
                        </a:rPr>
                        <a:t>Proposed 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Arial" charset="0"/>
                        </a:rPr>
                        <a:t>Fee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Black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Arial" charset="0"/>
                        </a:rPr>
                        <a:t>Net Revenue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% of Total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2011 Current Fee Revenues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% of Total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5425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XX–Small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364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n/a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$500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$182,000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1.60%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  n/a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54256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X–Small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1,133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$1,250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$1,000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$1,133,000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9.98%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$1,245,000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11.51%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54256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Small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1,599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$2,250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$2,000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$3,198,000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28.17%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$4,506,000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41.65%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54256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Medium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574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$4,500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$4,000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$2,296,000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20.22%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$2,835,000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26.21%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54256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Large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194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$9,000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$8,000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$1,552,000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13.67%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$909,000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8.40%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54256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X–Large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77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$</a:t>
                      </a: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18,000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$16,000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$1,232,000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10.85%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$1,323,000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12.23%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54256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XX–Large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56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n/a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$32,000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$1,760,000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15.50%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n/a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89362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Arial" charset="0"/>
                        </a:rPr>
                        <a:t>Totals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$11,353,000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$10,818,000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22614" name="TextBox 4"/>
          <p:cNvSpPr txBox="1">
            <a:spLocks noChangeArrowheads="1"/>
          </p:cNvSpPr>
          <p:nvPr/>
        </p:nvSpPr>
        <p:spPr bwMode="auto">
          <a:xfrm>
            <a:off x="152400" y="60960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AD9A8EB-8999-A84B-9238-A89657200D6A}" type="slidenum">
              <a:rPr lang="en-US"/>
              <a:pPr eaLnBrk="1" hangingPunct="1"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350837"/>
            <a:ext cx="8229600" cy="639763"/>
          </a:xfrm>
        </p:spPr>
        <p:txBody>
          <a:bodyPr/>
          <a:lstStyle/>
          <a:p>
            <a:pPr algn="ctr"/>
            <a:r>
              <a:rPr lang="en-US" sz="3600" dirty="0">
                <a:latin typeface="Century Gothic" charset="0"/>
                <a:cs typeface="Century Gothic" charset="0"/>
              </a:rPr>
              <a:t> </a:t>
            </a:r>
            <a:r>
              <a:rPr lang="en-US" sz="3600" dirty="0" smtClean="0">
                <a:latin typeface="Century Gothic" charset="0"/>
                <a:cs typeface="Century Gothic" charset="0"/>
              </a:rPr>
              <a:t>2013 Revenue Distribution under proposed fees</a:t>
            </a:r>
            <a:endParaRPr lang="en-US" sz="3600" dirty="0">
              <a:solidFill>
                <a:schemeClr val="accent1"/>
              </a:solidFill>
              <a:latin typeface="Century Gothic" charset="0"/>
              <a:cs typeface="Century Gothic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9631737"/>
              </p:ext>
            </p:extLst>
          </p:nvPr>
        </p:nvGraphicFramePr>
        <p:xfrm>
          <a:off x="228600" y="1439223"/>
          <a:ext cx="8458200" cy="4123377"/>
        </p:xfrm>
        <a:graphic>
          <a:graphicData uri="http://schemas.openxmlformats.org/drawingml/2006/table">
            <a:tbl>
              <a:tblPr/>
              <a:tblGrid>
                <a:gridCol w="3886200"/>
                <a:gridCol w="1058863"/>
                <a:gridCol w="1954212"/>
                <a:gridCol w="1558925"/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Line Items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Estimated #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Proposed Fee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2013 Projected Revenue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Registration Services Subscription Plan Fees (Annual)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3,997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$ 500 -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$ 32,000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$11,353,000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Maintenance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Fees for ASNs (Annual)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10,416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$ 100 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per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ASN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$    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1,041,600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Maintenance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Fees for End-user Address Blocks (Annual)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3,500 orgs.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$100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per IP Address Block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$    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970,000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End-user Address Request Fees (One Time)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743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$ 500 - $32,000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$     897,000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ASN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Request Fees (One Time)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1,428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$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550 per Request 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$     785,400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Transfers Request Fees (One Time)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400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$ 500 per Request 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$    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200,000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Other (STLS Fees, 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membership, contributions,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other)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$     174,400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Total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$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15,421,400 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23623" name="TextBox 5"/>
          <p:cNvSpPr txBox="1">
            <a:spLocks noChangeArrowheads="1"/>
          </p:cNvSpPr>
          <p:nvPr/>
        </p:nvSpPr>
        <p:spPr bwMode="auto">
          <a:xfrm>
            <a:off x="152400" y="60960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072F4F7-246E-DC42-A690-E7493926AED0}" type="slidenum">
              <a:rPr lang="en-US"/>
              <a:pPr eaLnBrk="1" hangingPunct="1"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143000"/>
          </a:xfrm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  <a:latin typeface="Century Gothic" charset="0"/>
                <a:cs typeface="Century Gothic" charset="0"/>
              </a:rPr>
              <a:t>The End</a:t>
            </a:r>
          </a:p>
        </p:txBody>
      </p:sp>
      <p:sp>
        <p:nvSpPr>
          <p:cNvPr id="3584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97DB9E5-E5DF-2F49-BA5B-276E8531577D}" type="slidenum">
              <a:rPr lang="en-US">
                <a:latin typeface="Calibri" charset="0"/>
              </a:rPr>
              <a:pPr eaLnBrk="1" hangingPunct="1"/>
              <a:t>15</a:t>
            </a:fld>
            <a:endParaRPr lang="en-US">
              <a:latin typeface="Calibri" charset="0"/>
            </a:endParaRPr>
          </a:p>
        </p:txBody>
      </p:sp>
      <p:sp>
        <p:nvSpPr>
          <p:cNvPr id="35844" name="TextBox 4"/>
          <p:cNvSpPr txBox="1">
            <a:spLocks noChangeArrowheads="1"/>
          </p:cNvSpPr>
          <p:nvPr/>
        </p:nvSpPr>
        <p:spPr bwMode="auto">
          <a:xfrm>
            <a:off x="152400" y="60960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C18B62C-35F2-5B4C-94D2-C10C4451AC31}" type="slidenum">
              <a:rPr lang="en-US"/>
              <a:pPr eaLnBrk="1" hangingPunct="1"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algn="ctr"/>
            <a:r>
              <a:rPr lang="en-US" sz="3600">
                <a:latin typeface="Century Gothic" charset="0"/>
                <a:cs typeface="Century Gothic" charset="0"/>
              </a:rPr>
              <a:t>Fee Structure Goals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990600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u="sng" dirty="0" smtClean="0"/>
              <a:t>Equitable Fees based on costs</a:t>
            </a:r>
          </a:p>
          <a:p>
            <a:pPr marL="0" indent="0">
              <a:buFont typeface="Arial" charset="0"/>
              <a:buNone/>
              <a:defRPr/>
            </a:pPr>
            <a:endParaRPr lang="en-US" dirty="0" smtClean="0"/>
          </a:p>
          <a:p>
            <a:pPr marL="457200" lvl="1" indent="0">
              <a:buFont typeface="Arial" charset="0"/>
              <a:buNone/>
              <a:defRPr/>
            </a:pPr>
            <a:r>
              <a:rPr lang="en-US" i="1" dirty="0" smtClean="0"/>
              <a:t>Members receiving comparable services should have comparable fees where feasible</a:t>
            </a:r>
            <a:endParaRPr lang="en-US" i="1" dirty="0"/>
          </a:p>
          <a:p>
            <a:pPr marL="457200" lvl="1" indent="0">
              <a:buFont typeface="Arial" charset="0"/>
              <a:buNone/>
              <a:defRPr/>
            </a:pPr>
            <a:endParaRPr lang="en-US" i="1" dirty="0"/>
          </a:p>
          <a:p>
            <a:pPr marL="457200" lvl="1" indent="0">
              <a:buFont typeface="Arial" charset="0"/>
              <a:buNone/>
              <a:defRPr/>
            </a:pPr>
            <a:r>
              <a:rPr lang="en-US" i="1" dirty="0" smtClean="0"/>
              <a:t>Not striving for precise cost recovery but fair and reasonable distribution of expenses</a:t>
            </a:r>
          </a:p>
        </p:txBody>
      </p:sp>
      <p:sp>
        <p:nvSpPr>
          <p:cNvPr id="14341" name="TextBox 4"/>
          <p:cNvSpPr txBox="1">
            <a:spLocks noChangeArrowheads="1"/>
          </p:cNvSpPr>
          <p:nvPr/>
        </p:nvSpPr>
        <p:spPr bwMode="auto">
          <a:xfrm>
            <a:off x="152400" y="60960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C9CA40C-5F1C-0C48-BFB7-62ACDD656D63}" type="slidenum">
              <a:rPr lang="en-US"/>
              <a:pPr eaLnBrk="1" hangingPunct="1"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algn="ctr"/>
            <a:r>
              <a:rPr lang="en-US" sz="3600">
                <a:latin typeface="Century Gothic" charset="0"/>
                <a:cs typeface="Century Gothic" charset="0"/>
              </a:rPr>
              <a:t>Fee Structure Goals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  <a:defRPr/>
            </a:pPr>
            <a:r>
              <a:rPr lang="en-US" u="sng" dirty="0" smtClean="0"/>
              <a:t>Avoid creating disincentives for adoption of industry-wide initiatives</a:t>
            </a:r>
          </a:p>
          <a:p>
            <a:pPr marL="0" indent="0">
              <a:buFont typeface="Arial" charset="0"/>
              <a:buNone/>
              <a:defRPr/>
            </a:pPr>
            <a:endParaRPr lang="en-US" dirty="0" smtClean="0"/>
          </a:p>
          <a:p>
            <a:pPr marL="457200" lvl="1" indent="0">
              <a:buFont typeface="Arial" charset="0"/>
              <a:buNone/>
              <a:defRPr/>
            </a:pPr>
            <a:r>
              <a:rPr lang="en-US" i="1" dirty="0" smtClean="0"/>
              <a:t>While recovering new costs is important, an inclusive approach is sometimes needed. </a:t>
            </a:r>
          </a:p>
          <a:p>
            <a:pPr marL="457200" lvl="1" indent="0">
              <a:buFont typeface="Arial" charset="0"/>
              <a:buNone/>
              <a:defRPr/>
            </a:pPr>
            <a:endParaRPr lang="en-US" i="1" dirty="0"/>
          </a:p>
          <a:p>
            <a:pPr marL="457200" lvl="1" indent="0">
              <a:buFont typeface="Arial" charset="0"/>
              <a:buNone/>
              <a:defRPr/>
            </a:pPr>
            <a:r>
              <a:rPr lang="en-US" i="1" dirty="0" smtClean="0"/>
              <a:t>Examples: </a:t>
            </a:r>
          </a:p>
          <a:p>
            <a:pPr lvl="1">
              <a:defRPr/>
            </a:pPr>
            <a:r>
              <a:rPr lang="en-US" i="1" dirty="0" smtClean="0"/>
              <a:t>IPv6 deployment </a:t>
            </a:r>
          </a:p>
          <a:p>
            <a:pPr lvl="1">
              <a:defRPr/>
            </a:pPr>
            <a:r>
              <a:rPr lang="en-US" i="1" dirty="0"/>
              <a:t>R</a:t>
            </a:r>
            <a:r>
              <a:rPr lang="en-US" i="1" dirty="0" smtClean="0"/>
              <a:t>esource certification </a:t>
            </a:r>
          </a:p>
        </p:txBody>
      </p:sp>
      <p:sp>
        <p:nvSpPr>
          <p:cNvPr id="15365" name="TextBox 4"/>
          <p:cNvSpPr txBox="1">
            <a:spLocks noChangeArrowheads="1"/>
          </p:cNvSpPr>
          <p:nvPr/>
        </p:nvSpPr>
        <p:spPr bwMode="auto">
          <a:xfrm>
            <a:off x="152400" y="60960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7C15F77-B543-CD48-B284-D48FB236703E}" type="slidenum">
              <a:rPr lang="en-US"/>
              <a:pPr eaLnBrk="1" hangingPunct="1"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algn="ctr"/>
            <a:r>
              <a:rPr lang="en-US" sz="3600">
                <a:latin typeface="Century Gothic" charset="0"/>
                <a:cs typeface="Century Gothic" charset="0"/>
              </a:rPr>
              <a:t>Fee Structure Goals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066800"/>
            <a:ext cx="8382000" cy="4953000"/>
          </a:xfrm>
        </p:spPr>
        <p:txBody>
          <a:bodyPr/>
          <a:lstStyle/>
          <a:p>
            <a:pPr marL="514350" indent="-514350">
              <a:buFont typeface="+mj-lt"/>
              <a:buAutoNum type="arabicPeriod" startAt="3"/>
              <a:defRPr/>
            </a:pPr>
            <a:r>
              <a:rPr lang="en-US" smtClean="0"/>
              <a:t>Target </a:t>
            </a:r>
            <a:r>
              <a:rPr lang="en-US" dirty="0"/>
              <a:t>an ARIN that meets the community’s needs based on long-term post-IPv4-runout </a:t>
            </a:r>
            <a:r>
              <a:rPr lang="en-US" dirty="0" smtClean="0"/>
              <a:t>expenses:</a:t>
            </a:r>
            <a:endParaRPr lang="en-US" u="sng" dirty="0" smtClean="0"/>
          </a:p>
          <a:p>
            <a:pPr marL="457200" lvl="1" indent="0">
              <a:buFont typeface="Arial" charset="0"/>
              <a:buNone/>
              <a:defRPr/>
            </a:pPr>
            <a:endParaRPr lang="en-US" dirty="0"/>
          </a:p>
          <a:p>
            <a:pPr marL="457200" lvl="1" indent="0">
              <a:buFont typeface="Arial" charset="0"/>
              <a:buNone/>
              <a:defRPr/>
            </a:pPr>
            <a:endParaRPr lang="en-US" i="1" dirty="0"/>
          </a:p>
          <a:p>
            <a:pPr marL="457200" lvl="1" indent="0">
              <a:buFont typeface="Arial" charset="0"/>
              <a:buNone/>
              <a:defRPr/>
            </a:pPr>
            <a:r>
              <a:rPr lang="en-US" i="1" dirty="0" smtClean="0"/>
              <a:t>Will require ongoing dialogue with the members on their expectations as well as careful monitoring of reserves</a:t>
            </a:r>
          </a:p>
        </p:txBody>
      </p:sp>
      <p:sp>
        <p:nvSpPr>
          <p:cNvPr id="16389" name="TextBox 4"/>
          <p:cNvSpPr txBox="1">
            <a:spLocks noChangeArrowheads="1"/>
          </p:cNvSpPr>
          <p:nvPr/>
        </p:nvSpPr>
        <p:spPr bwMode="auto">
          <a:xfrm>
            <a:off x="152400" y="60960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9DB1337-004A-4549-88E5-E883D6100E79}" type="slidenum">
              <a:rPr lang="en-US"/>
              <a:pPr eaLnBrk="1" hangingPunct="1"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algn="ctr"/>
            <a:r>
              <a:rPr lang="en-US" sz="3600">
                <a:latin typeface="Century Gothic" charset="0"/>
                <a:cs typeface="Century Gothic" charset="0"/>
              </a:rPr>
              <a:t>Fee Structure Goals</a:t>
            </a:r>
          </a:p>
        </p:txBody>
      </p:sp>
      <p:sp>
        <p:nvSpPr>
          <p:cNvPr id="17411" name="Content Placeholder 1"/>
          <p:cNvSpPr>
            <a:spLocks noGrp="1"/>
          </p:cNvSpPr>
          <p:nvPr>
            <p:ph idx="1"/>
          </p:nvPr>
        </p:nvSpPr>
        <p:spPr>
          <a:xfrm>
            <a:off x="228600" y="1066800"/>
            <a:ext cx="8382000" cy="4953000"/>
          </a:xfrm>
        </p:spPr>
        <p:txBody>
          <a:bodyPr/>
          <a:lstStyle/>
          <a:p>
            <a:pPr marL="514350" indent="-514350">
              <a:buFont typeface="Calibri" charset="0"/>
              <a:buAutoNum type="arabicPeriod" startAt="4"/>
            </a:pPr>
            <a:r>
              <a:rPr lang="en-US" u="sng" dirty="0">
                <a:latin typeface="Century Gothic" charset="0"/>
                <a:cs typeface="Century Gothic" charset="0"/>
              </a:rPr>
              <a:t>Maintain and reduce where possible costs for smaller Internet organizations</a:t>
            </a:r>
          </a:p>
          <a:p>
            <a:pPr marL="514350" indent="-514350">
              <a:buFont typeface="Arial" charset="0"/>
              <a:buNone/>
            </a:pPr>
            <a:endParaRPr lang="en-US" dirty="0">
              <a:latin typeface="Century Gothic" charset="0"/>
              <a:cs typeface="Century Gothic" charset="0"/>
            </a:endParaRPr>
          </a:p>
          <a:p>
            <a:pPr marL="457200" lvl="1" indent="0">
              <a:buFont typeface="Arial" charset="0"/>
              <a:buNone/>
            </a:pPr>
            <a:r>
              <a:rPr lang="en-US" i="1" dirty="0">
                <a:latin typeface="Century Gothic" charset="0"/>
                <a:ea typeface="Century Gothic" charset="0"/>
                <a:cs typeface="Century Gothic" charset="0"/>
              </a:rPr>
              <a:t>The success of the Internet is fueled by the innovation and enthusiasm of many smaller participants, and ARIN’s fee schedule should support and encourage such parties</a:t>
            </a:r>
          </a:p>
          <a:p>
            <a:pPr marL="457200" lvl="1" indent="0">
              <a:buFont typeface="Arial" charset="0"/>
              <a:buNone/>
            </a:pPr>
            <a:endParaRPr lang="en-US" i="1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457200" lvl="1" indent="0">
              <a:buFont typeface="Arial" charset="0"/>
              <a:buNone/>
            </a:pPr>
            <a:r>
              <a:rPr lang="en-US" i="1" dirty="0" smtClean="0">
                <a:latin typeface="Century Gothic" charset="0"/>
                <a:ea typeface="Century Gothic" charset="0"/>
                <a:cs typeface="Century Gothic" charset="0"/>
              </a:rPr>
              <a:t>Requires “spreading out” of the fee categories</a:t>
            </a:r>
            <a:endParaRPr lang="en-US" i="1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457200" lvl="1" indent="0">
              <a:buFont typeface="Arial" charset="0"/>
              <a:buNone/>
            </a:pPr>
            <a:endParaRPr lang="en-US" i="1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7413" name="TextBox 4"/>
          <p:cNvSpPr txBox="1">
            <a:spLocks noChangeArrowheads="1"/>
          </p:cNvSpPr>
          <p:nvPr/>
        </p:nvSpPr>
        <p:spPr bwMode="auto">
          <a:xfrm>
            <a:off x="152400" y="60960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6B42824-3B14-7A4F-A396-690D3320F147}" type="slidenum">
              <a:rPr lang="en-US"/>
              <a:pPr eaLnBrk="1" hangingPunct="1"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algn="ctr"/>
            <a:r>
              <a:rPr lang="en-US" sz="3600">
                <a:latin typeface="Century Gothic" charset="0"/>
                <a:cs typeface="Century Gothic" charset="0"/>
              </a:rPr>
              <a:t>Fee Structure Goals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036637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 startAt="5"/>
              <a:defRPr/>
            </a:pPr>
            <a:r>
              <a:rPr lang="en-US" u="sng" dirty="0" smtClean="0"/>
              <a:t>Promote open membership structure for those with bona fide interest</a:t>
            </a:r>
          </a:p>
          <a:p>
            <a:pPr marL="0" indent="0">
              <a:buFont typeface="Arial" charset="0"/>
              <a:buNone/>
              <a:defRPr/>
            </a:pPr>
            <a:endParaRPr lang="en-US" dirty="0" smtClean="0"/>
          </a:p>
          <a:p>
            <a:pPr marL="457200" lvl="1" indent="0">
              <a:buFont typeface="Arial" charset="0"/>
              <a:buNone/>
              <a:defRPr/>
            </a:pPr>
            <a:r>
              <a:rPr lang="en-US" i="1" dirty="0" smtClean="0"/>
              <a:t>ARIN has put significant consideration into membership structure to allow for involvement of interested parties while minimizing risk of improper capture</a:t>
            </a:r>
          </a:p>
          <a:p>
            <a:pPr marL="457200" lvl="1" indent="0">
              <a:buFont typeface="Arial" charset="0"/>
              <a:buNone/>
              <a:defRPr/>
            </a:pPr>
            <a:endParaRPr lang="en-US" i="1" dirty="0" smtClean="0"/>
          </a:p>
          <a:p>
            <a:pPr marL="457200" lvl="1" indent="0">
              <a:buFont typeface="Arial" charset="0"/>
              <a:buNone/>
              <a:defRPr/>
            </a:pPr>
            <a:r>
              <a:rPr lang="en-US" i="1" dirty="0" smtClean="0"/>
              <a:t>Need to preserve this while maximizing openness of membership </a:t>
            </a:r>
          </a:p>
          <a:p>
            <a:pPr marL="457200" lvl="1" indent="0">
              <a:buFont typeface="Arial" charset="0"/>
              <a:buNone/>
              <a:defRPr/>
            </a:pPr>
            <a:endParaRPr lang="en-US" i="1" dirty="0"/>
          </a:p>
        </p:txBody>
      </p:sp>
      <p:sp>
        <p:nvSpPr>
          <p:cNvPr id="18437" name="TextBox 4"/>
          <p:cNvSpPr txBox="1">
            <a:spLocks noChangeArrowheads="1"/>
          </p:cNvSpPr>
          <p:nvPr/>
        </p:nvSpPr>
        <p:spPr bwMode="auto">
          <a:xfrm>
            <a:off x="152400" y="60960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A320C9C-5E7D-AD41-8B42-20B3869B1EB7}" type="slidenum">
              <a:rPr lang="en-US"/>
              <a:pPr eaLnBrk="1" hangingPunct="1"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Century Gothic" charset="0"/>
                <a:cs typeface="Century Gothic" charset="0"/>
              </a:rPr>
              <a:t>Recent Revenue History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2517393"/>
              </p:ext>
            </p:extLst>
          </p:nvPr>
        </p:nvGraphicFramePr>
        <p:xfrm>
          <a:off x="533400" y="914400"/>
          <a:ext cx="8148638" cy="4611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3009"/>
                <a:gridCol w="1294959"/>
                <a:gridCol w="1401449"/>
                <a:gridCol w="1254369"/>
                <a:gridCol w="1377426"/>
                <a:gridCol w="1377426"/>
              </a:tblGrid>
              <a:tr h="6766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Revenue</a:t>
                      </a:r>
                    </a:p>
                  </a:txBody>
                  <a:tcPr marL="91438" marR="9143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2008</a:t>
                      </a:r>
                    </a:p>
                  </a:txBody>
                  <a:tcPr marL="91438" marR="9143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2009</a:t>
                      </a:r>
                    </a:p>
                  </a:txBody>
                  <a:tcPr marL="91438" marR="9143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2010</a:t>
                      </a:r>
                    </a:p>
                  </a:txBody>
                  <a:tcPr marL="91438" marR="9143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2011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1438" marR="9143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2012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Projected</a:t>
                      </a:r>
                    </a:p>
                  </a:txBody>
                  <a:tcPr marL="91438" marR="91438" horzOverflow="overflow"/>
                </a:tc>
              </a:tr>
              <a:tr h="4311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ASN Initials</a:t>
                      </a:r>
                    </a:p>
                  </a:txBody>
                  <a:tcPr marL="91438" marR="91438" anchor="ctr" horzOverflow="overflow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     $     849,626 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     $     767,587 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     $    710,709 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$      677,837 </a:t>
                      </a:r>
                      <a:endParaRPr lang="en-US" sz="12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$       34,492</a:t>
                      </a:r>
                      <a:endParaRPr lang="en-US" sz="12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4311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Assignments</a:t>
                      </a:r>
                    </a:p>
                  </a:txBody>
                  <a:tcPr marL="91438" marR="91438" anchor="ctr" horzOverflow="overflow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     $     554,250 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     $     511,250 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     $    888,750 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$    1,415,250 </a:t>
                      </a:r>
                      <a:endParaRPr lang="en-US" sz="12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$  1,352,500</a:t>
                      </a:r>
                      <a:endParaRPr lang="en-US" sz="12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4311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IPv4 Allocations</a:t>
                      </a:r>
                    </a:p>
                  </a:txBody>
                  <a:tcPr marL="91438" marR="91438" anchor="ctr" horzOverflow="overflow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$  9,011,175 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$  9,530,423 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  $ 9,989,196 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  $10,393,760 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$10,577,592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6" marB="0" anchor="ctr"/>
                </a:tc>
              </a:tr>
              <a:tr h="4311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IPv6 Allocations</a:t>
                      </a:r>
                    </a:p>
                  </a:txBody>
                  <a:tcPr marL="91438" marR="91438" anchor="ctr" horzOverflow="overflow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     $       28,600 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 $       82,775 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 $    213,813 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  $     424,684 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$     807,004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6" marB="0" anchor="ctr"/>
                </a:tc>
              </a:tr>
              <a:tr h="4311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Other</a:t>
                      </a:r>
                    </a:p>
                  </a:txBody>
                  <a:tcPr marL="91438" marR="91438" anchor="ctr" horzOverflow="overflow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$  1,129,146 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$  1,544,134 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$ 1,372,510 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$  1,455,200 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$  1,465,500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6" marB="0" anchor="ctr"/>
                </a:tc>
              </a:tr>
              <a:tr h="548639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Registration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Revenue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8" marR="91438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$11,572,797 </a:t>
                      </a: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$12,436,169 </a:t>
                      </a: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$13,174,978 </a:t>
                      </a: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$14,366,731 </a:t>
                      </a: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$14,837,090</a:t>
                      </a:r>
                    </a:p>
                    <a:p>
                      <a:pPr algn="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640079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Investment Revenue </a:t>
                      </a: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Budgeted @ 4.5%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8" marR="91438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($ 5,994,514)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8" marR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$  5,464,899</a:t>
                      </a:r>
                    </a:p>
                  </a:txBody>
                  <a:tcPr marL="91438" marR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 $ 2,917,326</a:t>
                      </a:r>
                    </a:p>
                  </a:txBody>
                  <a:tcPr marL="91438" marR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( $ 355,285)</a:t>
                      </a:r>
                    </a:p>
                  </a:txBody>
                  <a:tcPr marL="91438" marR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$     500,000</a:t>
                      </a:r>
                    </a:p>
                  </a:txBody>
                  <a:tcPr marL="91438" marR="0" anchor="ctr"/>
                </a:tc>
              </a:tr>
              <a:tr h="590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  REVENUE</a:t>
                      </a:r>
                    </a:p>
                  </a:txBody>
                  <a:tcPr marL="91438" marR="91438" anchor="ctr" horzOverflow="overflow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$5,578,283 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$17,901,068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$16,092,304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14,011,446 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$15,337,090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8748" name="TextBox 5"/>
          <p:cNvSpPr txBox="1">
            <a:spLocks noChangeArrowheads="1"/>
          </p:cNvSpPr>
          <p:nvPr/>
        </p:nvSpPr>
        <p:spPr bwMode="auto">
          <a:xfrm>
            <a:off x="152400" y="60960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FBED9A5-EA0A-7D4B-8CF9-8198B8A4BB31}" type="slidenum">
              <a:rPr lang="en-US"/>
              <a:pPr eaLnBrk="1" hangingPunct="1"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962"/>
          </a:xfrm>
        </p:spPr>
        <p:txBody>
          <a:bodyPr/>
          <a:lstStyle/>
          <a:p>
            <a:pPr algn="ctr"/>
            <a:r>
              <a:rPr lang="en-US" sz="3600" u="sng" dirty="0" smtClean="0">
                <a:latin typeface="Century Gothic" charset="0"/>
                <a:cs typeface="Century Gothic" charset="0"/>
              </a:rPr>
              <a:t>Proposed Fee Structure</a:t>
            </a:r>
            <a:endParaRPr lang="en-US" sz="3600" u="sng" dirty="0">
              <a:latin typeface="Century Gothic" charset="0"/>
              <a:cs typeface="Century Gothic" charset="0"/>
            </a:endParaRPr>
          </a:p>
        </p:txBody>
      </p:sp>
      <p:sp>
        <p:nvSpPr>
          <p:cNvPr id="19459" name="Content Placeholder 1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4724400"/>
          </a:xfrm>
        </p:spPr>
        <p:txBody>
          <a:bodyPr/>
          <a:lstStyle/>
          <a:p>
            <a:r>
              <a:rPr lang="en-US" sz="2800" i="1" dirty="0">
                <a:latin typeface="Century Gothic" charset="0"/>
                <a:cs typeface="Century Gothic" charset="0"/>
              </a:rPr>
              <a:t>Finalize transition from “fee for numbers” to “fee for registration services” </a:t>
            </a:r>
          </a:p>
          <a:p>
            <a:r>
              <a:rPr lang="en-US" sz="2800" i="1" dirty="0">
                <a:latin typeface="Century Gothic" charset="0"/>
                <a:cs typeface="Century Gothic" charset="0"/>
              </a:rPr>
              <a:t>Align IPv4 and IPv6 fee schedules into single set of registration services </a:t>
            </a:r>
            <a:r>
              <a:rPr lang="en-US" sz="2800" i="1" dirty="0" smtClean="0">
                <a:latin typeface="Century Gothic" charset="0"/>
                <a:cs typeface="Century Gothic" charset="0"/>
              </a:rPr>
              <a:t>plans based on total resources held</a:t>
            </a:r>
            <a:endParaRPr lang="en-US" sz="2800" i="1" dirty="0">
              <a:latin typeface="Century Gothic" charset="0"/>
              <a:cs typeface="Century Gothic" charset="0"/>
            </a:endParaRPr>
          </a:p>
          <a:p>
            <a:r>
              <a:rPr lang="en-US" sz="2800" i="1" dirty="0">
                <a:latin typeface="Century Gothic" charset="0"/>
                <a:cs typeface="Century Gothic" charset="0"/>
              </a:rPr>
              <a:t>Remove unlimited registry services for a $100 annual maintenance </a:t>
            </a:r>
            <a:r>
              <a:rPr lang="en-US" sz="2800" i="1" dirty="0" smtClean="0">
                <a:latin typeface="Century Gothic" charset="0"/>
                <a:cs typeface="Century Gothic" charset="0"/>
              </a:rPr>
              <a:t>fee and </a:t>
            </a:r>
            <a:r>
              <a:rPr lang="en-US" sz="2800" i="1" dirty="0">
                <a:latin typeface="Century Gothic" charset="0"/>
                <a:cs typeface="Century Gothic" charset="0"/>
              </a:rPr>
              <a:t>replace </a:t>
            </a:r>
            <a:r>
              <a:rPr lang="en-US" sz="2800" i="1" dirty="0" smtClean="0">
                <a:latin typeface="Century Gothic" charset="0"/>
                <a:cs typeface="Century Gothic" charset="0"/>
              </a:rPr>
              <a:t>with per address block and per ASN maintenance fees</a:t>
            </a:r>
            <a:endParaRPr lang="en-US" sz="2800" i="1" dirty="0">
              <a:latin typeface="Century Gothic" charset="0"/>
              <a:cs typeface="Century Gothic" charset="0"/>
            </a:endParaRPr>
          </a:p>
          <a:p>
            <a:r>
              <a:rPr lang="en-US" sz="2800" i="1" dirty="0">
                <a:latin typeface="Century Gothic" charset="0"/>
                <a:cs typeface="Century Gothic" charset="0"/>
              </a:rPr>
              <a:t>Make sure registration service plans are very low cost and suitable for smallest </a:t>
            </a:r>
            <a:r>
              <a:rPr lang="en-US" sz="2800" i="1" dirty="0" smtClean="0">
                <a:latin typeface="Century Gothic" charset="0"/>
                <a:cs typeface="Century Gothic" charset="0"/>
              </a:rPr>
              <a:t>organizations (e.g. adding XX-Small category)</a:t>
            </a:r>
            <a:endParaRPr lang="en-US" sz="2800" i="1" dirty="0">
              <a:latin typeface="Century Gothic" charset="0"/>
              <a:cs typeface="Century Gothic" charset="0"/>
            </a:endParaRPr>
          </a:p>
        </p:txBody>
      </p:sp>
      <p:sp>
        <p:nvSpPr>
          <p:cNvPr id="19461" name="TextBox 4"/>
          <p:cNvSpPr txBox="1">
            <a:spLocks noChangeArrowheads="1"/>
          </p:cNvSpPr>
          <p:nvPr/>
        </p:nvSpPr>
        <p:spPr bwMode="auto">
          <a:xfrm>
            <a:off x="152400" y="60960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07F63F2-F8A3-FA4B-97E2-ABD50DCAA614}" type="slidenum">
              <a:rPr lang="en-US"/>
              <a:pPr eaLnBrk="1" hangingPunct="1"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715962"/>
          </a:xfrm>
        </p:spPr>
        <p:txBody>
          <a:bodyPr/>
          <a:lstStyle/>
          <a:p>
            <a:pPr algn="ctr"/>
            <a:r>
              <a:rPr lang="en-US" sz="3600" u="sng" dirty="0" smtClean="0">
                <a:latin typeface="Century Gothic" charset="0"/>
                <a:cs typeface="Century Gothic" charset="0"/>
              </a:rPr>
              <a:t>Registration Services Subscription – Current Categories</a:t>
            </a:r>
            <a:endParaRPr lang="en-US" sz="3600" u="sng" dirty="0">
              <a:latin typeface="Century Gothic" charset="0"/>
              <a:cs typeface="Century Gothic" charset="0"/>
            </a:endParaRPr>
          </a:p>
        </p:txBody>
      </p:sp>
      <p:graphicFrame>
        <p:nvGraphicFramePr>
          <p:cNvPr id="2048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6803514"/>
              </p:ext>
            </p:extLst>
          </p:nvPr>
        </p:nvGraphicFramePr>
        <p:xfrm>
          <a:off x="1741488" y="1584325"/>
          <a:ext cx="7173912" cy="420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4" name="Document" r:id="rId4" imgW="6654800" imgH="3467100" progId="Word.Document.12">
                  <p:embed/>
                </p:oleObj>
              </mc:Choice>
              <mc:Fallback>
                <p:oleObj name="Document" r:id="rId4" imgW="6654800" imgH="3467100" progId="Word.Document.1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1488" y="1584325"/>
                        <a:ext cx="7173912" cy="420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5" name="TextBox 4"/>
          <p:cNvSpPr txBox="1">
            <a:spLocks noChangeArrowheads="1"/>
          </p:cNvSpPr>
          <p:nvPr/>
        </p:nvSpPr>
        <p:spPr bwMode="auto">
          <a:xfrm>
            <a:off x="152400" y="60960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4D10E6E-44E2-B447-A339-255556823C74}" type="slidenum">
              <a:rPr lang="en-US"/>
              <a:pPr eaLnBrk="1" hangingPunct="1"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ackground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Background Theme</Template>
  <TotalTime>11784</TotalTime>
  <Words>843</Words>
  <Application>Microsoft Macintosh PowerPoint</Application>
  <PresentationFormat>On-screen Show (4:3)</PresentationFormat>
  <Paragraphs>286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Background Theme</vt:lpstr>
      <vt:lpstr>Document</vt:lpstr>
      <vt:lpstr>Proposed Fee Model Beginning 2013</vt:lpstr>
      <vt:lpstr>Fee Structure Goals</vt:lpstr>
      <vt:lpstr>Fee Structure Goals</vt:lpstr>
      <vt:lpstr>Fee Structure Goals</vt:lpstr>
      <vt:lpstr>Fee Structure Goals</vt:lpstr>
      <vt:lpstr>Fee Structure Goals</vt:lpstr>
      <vt:lpstr>Recent Revenue History</vt:lpstr>
      <vt:lpstr>Proposed Fee Structure</vt:lpstr>
      <vt:lpstr>Registration Services Subscription – Current Categories</vt:lpstr>
      <vt:lpstr>Proposed Registration Services Subscription - Fee Structure</vt:lpstr>
      <vt:lpstr>Registration Services Subscription-Fee Category Migration</vt:lpstr>
      <vt:lpstr>Overview of Category/Fee Changes</vt:lpstr>
      <vt:lpstr>Proposed RSSP Revenue Change</vt:lpstr>
      <vt:lpstr> 2013 Revenue Distribution under proposed fees</vt:lpstr>
      <vt:lpstr>The End</vt:lpstr>
    </vt:vector>
  </TitlesOfParts>
  <Company>arin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TRANSITION TO AN EQUITABLE FEE STRUCTURE BASED ON BIFRICATED EXPENSE STRUCTURE</dc:title>
  <dc:creator>bobs</dc:creator>
  <cp:lastModifiedBy>Jason Byrne</cp:lastModifiedBy>
  <cp:revision>592</cp:revision>
  <cp:lastPrinted>2012-08-07T15:54:40Z</cp:lastPrinted>
  <dcterms:created xsi:type="dcterms:W3CDTF">2010-07-13T18:06:14Z</dcterms:created>
  <dcterms:modified xsi:type="dcterms:W3CDTF">2012-10-25T23:11:08Z</dcterms:modified>
</cp:coreProperties>
</file>